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536"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08075" y="812800"/>
            <a:ext cx="5343525" cy="40084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7B4A944B-ADFF-4D60-921C-0CC170926ACA}" type="slidenum">
              <a:rPr lang="en-US" sz="1400" b="0" strike="noStrike" spc="-1" smtClean="0">
                <a:latin typeface="Times New Roman"/>
              </a:rPr>
              <a:t>120</a:t>
            </a:fld>
            <a:endParaRPr lang="en-US" sz="1400" b="0" strike="noStrike" spc="-1">
              <a:latin typeface="Times New Roman"/>
            </a:endParaRPr>
          </a:p>
        </p:txBody>
      </p:sp>
    </p:spTree>
    <p:extLst>
      <p:ext uri="{BB962C8B-B14F-4D97-AF65-F5344CB8AC3E}">
        <p14:creationId xmlns:p14="http://schemas.microsoft.com/office/powerpoint/2010/main" val="382453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2000" cy="342900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对一个工作项可见的内存状态并不保证在所有时间中对所有工作项都可见。</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一个工作项内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内存加载、存储与工作项内部角度具有一致性，也就是一个工作项可以正确地看到自身内的内存读写</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一个工作组内</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在内存屏障（</a:t>
            </a:r>
            <a:r>
              <a:rPr lang="en-US" altLang="zh-CN" sz="2800" b="0" strike="noStrike" spc="-1" dirty="0">
                <a:solidFill>
                  <a:srgbClr val="000000"/>
                </a:solidFill>
                <a:latin typeface="Trebuchet MS"/>
              </a:rPr>
              <a:t>barriers</a:t>
            </a:r>
            <a:r>
              <a:rPr lang="zh-CN" altLang="en-US" sz="2800" b="0" strike="noStrike" spc="-1" dirty="0">
                <a:solidFill>
                  <a:srgbClr val="000000"/>
                </a:solidFill>
                <a:latin typeface="Trebuchet MS"/>
              </a:rPr>
              <a:t>）同一侧的工作项之间，局部内存是一致的。</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对于内存屏障同侧的工作组来说，全局内存是一致 的，</a:t>
            </a:r>
            <a:r>
              <a:rPr lang="zh-CN" altLang="en-US" sz="3100" b="1" u="sng" spc="-1" dirty="0">
                <a:solidFill>
                  <a:srgbClr val="C0504D"/>
                </a:solidFill>
                <a:latin typeface="Trebuchet MS"/>
              </a:rPr>
              <a:t>但不同工作组之间则不保证如此</a:t>
            </a:r>
            <a:r>
              <a:rPr lang="en-US" sz="3200" b="1" u="sng" strike="noStrike" spc="-1" dirty="0">
                <a:solidFill>
                  <a:srgbClr val="000000"/>
                </a:solidFill>
                <a:uFillTx/>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这个问题经常会导致代码中的</a:t>
            </a:r>
            <a:r>
              <a:rPr lang="en-US" altLang="zh-CN" sz="2800" b="0" strike="noStrike" spc="-1" dirty="0">
                <a:solidFill>
                  <a:srgbClr val="000000"/>
                </a:solidFill>
                <a:latin typeface="Trebuchet MS"/>
              </a:rPr>
              <a:t>bug</a:t>
            </a:r>
            <a:r>
              <a:rPr lang="zh-CN" altLang="en-US" sz="2800" b="0" strike="noStrike" spc="-1" dirty="0">
                <a:solidFill>
                  <a:srgbClr val="000000"/>
                </a:solidFill>
                <a:latin typeface="Trebuchet MS"/>
              </a:rPr>
              <a:t>，一定要注意</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内核调用（</a:t>
            </a:r>
            <a:r>
              <a:rPr lang="en-US" altLang="zh-CN" sz="3200" spc="-1" dirty="0">
                <a:solidFill>
                  <a:srgbClr val="000000"/>
                </a:solidFill>
                <a:latin typeface="Trebuchet MS"/>
              </a:rPr>
              <a:t> kernel invocations </a:t>
            </a:r>
            <a:r>
              <a:rPr lang="zh-CN" altLang="en-US" sz="3200" b="0" strike="noStrike" spc="-1" dirty="0">
                <a:solidFill>
                  <a:srgbClr val="000000"/>
                </a:solidFill>
                <a:latin typeface="Trebuchet MS"/>
              </a:rPr>
              <a:t>）之类的</a:t>
            </a:r>
            <a:r>
              <a:rPr lang="zh-CN" altLang="en-US" sz="3100" spc="-1" dirty="0">
                <a:solidFill>
                  <a:srgbClr val="C0504D"/>
                </a:solidFill>
                <a:latin typeface="Trebuchet MS"/>
              </a:rPr>
              <a:t>命令（</a:t>
            </a:r>
            <a:r>
              <a:rPr lang="en-US" altLang="zh-CN" sz="3100" spc="-1" dirty="0">
                <a:solidFill>
                  <a:srgbClr val="C0504D"/>
                </a:solidFill>
                <a:latin typeface="Trebuchet MS"/>
              </a:rPr>
              <a:t>commands</a:t>
            </a:r>
            <a:r>
              <a:rPr lang="zh-CN" altLang="en-US" sz="3100" spc="-1" dirty="0">
                <a:solidFill>
                  <a:srgbClr val="C0504D"/>
                </a:solidFill>
                <a:latin typeface="Trebuchet MS"/>
              </a:rPr>
              <a:t>）</a:t>
            </a:r>
            <a:r>
              <a:rPr lang="zh-CN" altLang="en-US" sz="3200" spc="-1" dirty="0">
                <a:solidFill>
                  <a:srgbClr val="000000"/>
                </a:solidFill>
                <a:latin typeface="Trebuchet MS"/>
              </a:rPr>
              <a:t>之间的共享内存的</a:t>
            </a:r>
            <a:r>
              <a:rPr lang="zh-CN" altLang="en-US" sz="3200" b="0" strike="noStrike" spc="-1" dirty="0">
                <a:solidFill>
                  <a:srgbClr val="000000"/>
                </a:solidFill>
                <a:latin typeface="Trebuchet MS"/>
              </a:rPr>
              <a:t>一致性受到</a:t>
            </a:r>
            <a:r>
              <a:rPr lang="zh-CN" altLang="en-US" sz="3100" spc="-1" dirty="0">
                <a:solidFill>
                  <a:srgbClr val="C0504D"/>
                </a:solidFill>
                <a:latin typeface="Trebuchet MS"/>
              </a:rPr>
              <a:t>同步</a:t>
            </a:r>
            <a:r>
              <a:rPr lang="en-US" altLang="zh-CN" sz="3100" spc="-1" dirty="0">
                <a:solidFill>
                  <a:srgbClr val="C0504D"/>
                </a:solidFill>
                <a:latin typeface="Trebuchet MS"/>
              </a:rPr>
              <a:t> </a:t>
            </a:r>
            <a:r>
              <a:rPr lang="en-US" altLang="zh-CN" sz="3200" spc="-1" dirty="0">
                <a:solidFill>
                  <a:srgbClr val="000000"/>
                </a:solidFill>
                <a:latin typeface="Trebuchet MS"/>
              </a:rPr>
              <a:t>(</a:t>
            </a:r>
            <a:r>
              <a:rPr lang="en-US" altLang="zh-CN" sz="3200" spc="-1" dirty="0">
                <a:solidFill>
                  <a:srgbClr val="C0504D"/>
                </a:solidFill>
                <a:latin typeface="Trebuchet MS"/>
              </a:rPr>
              <a:t>synchronization</a:t>
            </a:r>
            <a:r>
              <a:rPr lang="zh-CN" altLang="en-US" sz="3200" spc="-1" dirty="0">
                <a:solidFill>
                  <a:srgbClr val="000000"/>
                </a:solidFill>
                <a:latin typeface="Trebuchet MS"/>
              </a:rPr>
              <a:t>，包括内存屏障</a:t>
            </a:r>
            <a:r>
              <a:rPr lang="en-US" altLang="zh-CN" sz="3200" spc="-1" dirty="0">
                <a:solidFill>
                  <a:srgbClr val="000000"/>
                </a:solidFill>
                <a:latin typeface="Trebuchet MS"/>
              </a:rPr>
              <a:t>barriers, </a:t>
            </a:r>
            <a:r>
              <a:rPr lang="zh-CN" altLang="en-US" sz="3200" spc="-1" dirty="0">
                <a:solidFill>
                  <a:srgbClr val="000000"/>
                </a:solidFill>
                <a:latin typeface="Trebuchet MS"/>
              </a:rPr>
              <a:t>事件 </a:t>
            </a:r>
            <a:r>
              <a:rPr lang="en-US" altLang="zh-CN" sz="3200" spc="-1" dirty="0">
                <a:solidFill>
                  <a:srgbClr val="000000"/>
                </a:solidFill>
                <a:latin typeface="Trebuchet MS"/>
              </a:rPr>
              <a:t>events, </a:t>
            </a:r>
            <a:r>
              <a:rPr lang="zh-CN" altLang="en-US" sz="3200" spc="-1" dirty="0">
                <a:solidFill>
                  <a:srgbClr val="000000"/>
                </a:solidFill>
                <a:latin typeface="Trebuchet MS"/>
              </a:rPr>
              <a:t>有序队列</a:t>
            </a:r>
            <a:r>
              <a:rPr lang="en-US" altLang="zh-CN" sz="3200" spc="-1" dirty="0">
                <a:solidFill>
                  <a:srgbClr val="000000"/>
                </a:solidFill>
                <a:latin typeface="Trebuchet MS"/>
              </a:rPr>
              <a:t>in-order queue </a:t>
            </a:r>
            <a:r>
              <a:rPr lang="zh-CN" altLang="en-US" sz="3200" spc="-1" dirty="0">
                <a:solidFill>
                  <a:srgbClr val="000000"/>
                </a:solidFill>
                <a:latin typeface="Trebuchet MS"/>
              </a:rPr>
              <a:t>等</a:t>
            </a:r>
            <a:r>
              <a:rPr lang="en-US" altLang="zh-CN" sz="3200" spc="-1" dirty="0">
                <a:solidFill>
                  <a:srgbClr val="000000"/>
                </a:solidFill>
                <a:latin typeface="Trebuchet MS"/>
              </a:rPr>
              <a:t>)</a:t>
            </a:r>
            <a:r>
              <a:rPr lang="zh-CN" altLang="en-US" sz="3200" b="0" strike="noStrike" spc="-1" dirty="0">
                <a:solidFill>
                  <a:srgbClr val="000000"/>
                </a:solidFill>
                <a:latin typeface="Trebuchet MS"/>
              </a:rPr>
              <a:t>保障的。</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管理工作项和工作组可能会有很大的性能开销。</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所以尽量让每个工作项计算一整行的矩阵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pc="-1" dirty="0">
                <a:solidFill>
                  <a:srgbClr val="000000"/>
                </a:solidFill>
                <a:latin typeface="Trebuchet MS"/>
                <a:ea typeface="ヒラギノ角ゴ ProN W3"/>
              </a:rPr>
              <a:t>上面所示的是点积（</a:t>
            </a:r>
            <a:r>
              <a:rPr lang="en-US" altLang="zh-CN" sz="2000" b="1" spc="-1" dirty="0">
                <a:solidFill>
                  <a:srgbClr val="000000"/>
                </a:solidFill>
                <a:latin typeface="Trebuchet MS"/>
                <a:ea typeface="ヒラギノ角ゴ ProN W3"/>
              </a:rPr>
              <a:t>dot product</a:t>
            </a:r>
            <a:r>
              <a:rPr lang="zh-CN" altLang="en-US" sz="2000" b="1" spc="-1" dirty="0">
                <a:solidFill>
                  <a:srgbClr val="000000"/>
                </a:solidFill>
                <a:latin typeface="Trebuchet MS"/>
                <a:ea typeface="ヒラギノ角ゴ ProN W3"/>
              </a:rPr>
              <a:t>）， </a:t>
            </a:r>
            <a:r>
              <a:rPr lang="en-US" altLang="zh-CN" sz="2000" b="1" spc="-1" dirty="0">
                <a:solidFill>
                  <a:srgbClr val="000000"/>
                </a:solidFill>
                <a:latin typeface="Trebuchet MS"/>
                <a:ea typeface="ヒラギノ角ゴ ProN W3"/>
              </a:rPr>
              <a:t>C </a:t>
            </a:r>
            <a:r>
              <a:rPr lang="zh-CN" altLang="en-US" sz="2000" b="1" spc="-1" dirty="0">
                <a:solidFill>
                  <a:srgbClr val="000000"/>
                </a:solidFill>
                <a:latin typeface="Trebuchet MS"/>
                <a:ea typeface="ヒラギノ角ゴ ProN W3"/>
              </a:rPr>
              <a:t>的第</a:t>
            </a:r>
            <a:r>
              <a:rPr lang="en-US" altLang="zh-CN" sz="2000" b="1" spc="-1" dirty="0" err="1">
                <a:solidFill>
                  <a:srgbClr val="000000"/>
                </a:solidFill>
                <a:latin typeface="Trebuchet MS"/>
                <a:ea typeface="ヒラギノ角ゴ ProN W3"/>
              </a:rPr>
              <a:t>i</a:t>
            </a:r>
            <a:r>
              <a:rPr lang="zh-CN" altLang="en-US" sz="2000" b="1" spc="-1" dirty="0">
                <a:solidFill>
                  <a:srgbClr val="000000"/>
                </a:solidFill>
                <a:latin typeface="Trebuchet MS"/>
                <a:ea typeface="ヒラギノ角ゴ ProN W3"/>
              </a:rPr>
              <a:t>行第</a:t>
            </a:r>
            <a:r>
              <a:rPr lang="en-US" altLang="zh-CN" sz="2000" b="1" spc="-1" dirty="0">
                <a:solidFill>
                  <a:srgbClr val="000000"/>
                </a:solidFill>
                <a:latin typeface="Trebuchet MS"/>
                <a:ea typeface="ヒラギノ角ゴ ProN W3"/>
              </a:rPr>
              <a:t>j</a:t>
            </a:r>
            <a:r>
              <a:rPr lang="zh-CN" altLang="en-US" sz="2000" b="1" spc="-1" dirty="0">
                <a:solidFill>
                  <a:srgbClr val="000000"/>
                </a:solidFill>
                <a:latin typeface="Trebuchet MS"/>
                <a:ea typeface="ヒラギノ角ゴ ProN W3"/>
              </a:rPr>
              <a:t>个元素是</a:t>
            </a:r>
            <a:r>
              <a:rPr lang="en-US" altLang="zh-CN" sz="2000" b="1" spc="-1" dirty="0">
                <a:solidFill>
                  <a:srgbClr val="000000"/>
                </a:solidFill>
                <a:latin typeface="Trebuchet MS"/>
                <a:ea typeface="ヒラギノ角ゴ ProN W3"/>
              </a:rPr>
              <a:t> A </a:t>
            </a:r>
            <a:r>
              <a:rPr lang="zh-CN" altLang="en-US" sz="2000" b="1" spc="-1" dirty="0">
                <a:solidFill>
                  <a:srgbClr val="000000"/>
                </a:solidFill>
                <a:latin typeface="Trebuchet MS"/>
                <a:ea typeface="ヒラギノ角ゴ ProN W3"/>
              </a:rPr>
              <a:t>的第 </a:t>
            </a:r>
            <a:r>
              <a:rPr lang="en-US" altLang="zh-CN" sz="2000" b="1" spc="-1" dirty="0" err="1">
                <a:solidFill>
                  <a:srgbClr val="000000"/>
                </a:solidFill>
                <a:latin typeface="Trebuchet MS"/>
                <a:ea typeface="ヒラギノ角ゴ ProN W3"/>
              </a:rPr>
              <a:t>i</a:t>
            </a:r>
            <a:r>
              <a:rPr lang="en-US" altLang="zh-CN" sz="2000" b="1" spc="-1" dirty="0">
                <a:solidFill>
                  <a:srgbClr val="000000"/>
                </a:solidFill>
                <a:latin typeface="Trebuchet MS"/>
                <a:ea typeface="ヒラギノ角ゴ ProN W3"/>
              </a:rPr>
              <a:t> </a:t>
            </a:r>
            <a:r>
              <a:rPr lang="zh-CN" altLang="en-US" sz="2000" b="1" spc="-1" dirty="0">
                <a:solidFill>
                  <a:srgbClr val="000000"/>
                </a:solidFill>
                <a:latin typeface="Trebuchet MS"/>
                <a:ea typeface="ヒラギノ角ゴ ProN W3"/>
              </a:rPr>
              <a:t>行与 </a:t>
            </a:r>
            <a:r>
              <a:rPr lang="en-US" altLang="zh-CN" sz="2000" b="1" spc="-1" dirty="0">
                <a:solidFill>
                  <a:srgbClr val="000000"/>
                </a:solidFill>
                <a:latin typeface="Trebuchet MS"/>
                <a:ea typeface="ヒラギノ角ゴ ProN W3"/>
              </a:rPr>
              <a:t>B</a:t>
            </a:r>
            <a:r>
              <a:rPr lang="zh-CN" altLang="en-US" sz="2000" b="1" spc="-1" dirty="0">
                <a:solidFill>
                  <a:srgbClr val="000000"/>
                </a:solidFill>
                <a:latin typeface="Trebuchet MS"/>
                <a:ea typeface="ヒラギノ角ゴ ProN W3"/>
              </a:rPr>
              <a:t>的第 </a:t>
            </a:r>
            <a:r>
              <a:rPr lang="en-US" altLang="zh-CN" sz="2000" b="1" spc="-1" dirty="0">
                <a:solidFill>
                  <a:srgbClr val="000000"/>
                </a:solidFill>
                <a:latin typeface="Trebuchet MS"/>
                <a:ea typeface="ヒラギノ角ゴ ProN W3"/>
              </a:rPr>
              <a:t>j </a:t>
            </a:r>
            <a:r>
              <a:rPr lang="zh-CN" altLang="en-US" sz="2000" b="1" spc="-1" dirty="0">
                <a:solidFill>
                  <a:srgbClr val="000000"/>
                </a:solidFill>
                <a:latin typeface="Trebuchet MS"/>
                <a:ea typeface="ヒラギノ角ゴ ProN W3"/>
              </a:rPr>
              <a:t>列相乘。</a:t>
            </a:r>
            <a:endParaRPr lang="en-US" altLang="zh-CN" sz="2000" spc="-1" dirty="0"/>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123840" y="54496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ea typeface="DejaVu Sans"/>
              </a:rPr>
              <a:t>为了以后优化方便，现在将每 </a:t>
            </a:r>
            <a:r>
              <a:rPr lang="en-US" altLang="zh-CN" sz="2400" spc="-1" dirty="0">
                <a:solidFill>
                  <a:srgbClr val="000000"/>
                </a:solidFill>
                <a:latin typeface="Trebuchet MS"/>
                <a:ea typeface="DejaVu Sans"/>
              </a:rPr>
              <a:t>64</a:t>
            </a:r>
            <a:r>
              <a:rPr lang="zh-CN" altLang="en-US" sz="2400" spc="-1" dirty="0">
                <a:solidFill>
                  <a:srgbClr val="000000"/>
                </a:solidFill>
                <a:latin typeface="Trebuchet MS"/>
                <a:ea typeface="DejaVu Sans"/>
              </a:rPr>
              <a:t> 个工作项划归到一个工作组。</a:t>
            </a:r>
            <a:endParaRPr lang="en-US" sz="2400" b="0" strike="noStrike" spc="-1"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 1024 (1D)</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也就是整个问题空间（索引空间，</a:t>
            </a:r>
            <a:r>
              <a:rPr lang="en-US" altLang="zh-CN" sz="3200" b="0" strike="noStrike" spc="-1" dirty="0">
                <a:solidFill>
                  <a:srgbClr val="000000"/>
                </a:solidFill>
                <a:latin typeface="Trebuchet MS"/>
              </a:rPr>
              <a:t>index space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a:t>
            </a:r>
            <a:r>
              <a:rPr lang="en-US" altLang="zh-CN" sz="3200" spc="-1" dirty="0">
                <a:solidFill>
                  <a:srgbClr val="C0504D"/>
                </a:solidFill>
                <a:latin typeface="Trebuchet MS"/>
              </a:rPr>
              <a:t>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  64 (</a:t>
            </a:r>
            <a:r>
              <a:rPr lang="zh-CN" altLang="en-US" sz="3200" spc="-1" dirty="0">
                <a:solidFill>
                  <a:srgbClr val="000000"/>
                </a:solidFill>
                <a:latin typeface="Trebuchet MS"/>
              </a:rPr>
              <a:t>每个工作组</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内 工作项</a:t>
            </a:r>
            <a:r>
              <a:rPr lang="en-US" altLang="zh-CN" sz="3200" b="0" strike="noStrike" spc="-1" dirty="0">
                <a:solidFill>
                  <a:srgbClr val="000000"/>
                </a:solidFill>
                <a:latin typeface="Trebuchet MS"/>
              </a:rPr>
              <a:t>work-item </a:t>
            </a:r>
            <a:r>
              <a:rPr lang="zh-CN" altLang="en-US" sz="3200" b="0" strike="noStrike" spc="-1" dirty="0">
                <a:solidFill>
                  <a:srgbClr val="000000"/>
                </a:solidFill>
                <a:latin typeface="Trebuchet MS"/>
              </a:rPr>
              <a:t>个数</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这样一来就一共只有</a:t>
            </a:r>
            <a:r>
              <a:rPr lang="en-US" sz="3200" b="0" strike="noStrike" spc="-1" dirty="0">
                <a:solidFill>
                  <a:srgbClr val="000000"/>
                </a:solidFill>
                <a:latin typeface="Trebuchet MS"/>
              </a:rPr>
              <a:t> 1024/64 = 16 </a:t>
            </a:r>
            <a:r>
              <a:rPr lang="zh-CN" altLang="en-US" sz="3200" b="0" strike="noStrike" spc="-1" dirty="0">
                <a:solidFill>
                  <a:srgbClr val="000000"/>
                </a:solidFill>
                <a:latin typeface="Trebuchet MS"/>
              </a:rPr>
              <a:t>个工作组了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值得思考：每个工作组内的工作项还可以更少，这会有什么影响呢？</a:t>
            </a:r>
            <a:endParaRPr lang="en-US" sz="3200" b="0" strike="noStrike" spc="-1" dirty="0">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矩阵优化：</a:t>
            </a:r>
            <a:r>
              <a:rPr lang="en-US" altLang="zh-CN" sz="3200" spc="-1" dirty="0">
                <a:solidFill>
                  <a:srgbClr val="000000"/>
                </a:solidFill>
                <a:latin typeface="Trebuchet MS"/>
              </a:rPr>
              <a:t>C</a:t>
            </a:r>
            <a:r>
              <a:rPr lang="zh-CN" altLang="en-US" sz="3200" spc="-1" dirty="0">
                <a:solidFill>
                  <a:srgbClr val="000000"/>
                </a:solidFill>
                <a:latin typeface="Trebuchet MS"/>
              </a:rPr>
              <a:t>中每行一个工作项（</a:t>
            </a:r>
            <a:r>
              <a:rPr lang="en-US" altLang="zh-CN" sz="3200" spc="-1" dirty="0">
                <a:solidFill>
                  <a:srgbClr val="000000"/>
                </a:solidFill>
                <a:latin typeface="Trebuchet MS"/>
              </a:rPr>
              <a:t>work-item</a:t>
            </a:r>
            <a:r>
              <a:rPr lang="zh-CN" altLang="en-US" sz="3200" spc="-1" dirty="0">
                <a:solidFill>
                  <a:srgbClr val="000000"/>
                </a:solidFill>
                <a:latin typeface="Trebuchet MS"/>
              </a:rPr>
              <a:t>）</a:t>
            </a:r>
            <a:endParaRPr lang="en-US" altLang="zh-CN" sz="2800" spc="-1" dirty="0"/>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a:t>
            </a:r>
            <a:r>
              <a:rPr lang="en-US" altLang="zh-CN" sz="2000" spc="-1" dirty="0">
                <a:solidFill>
                  <a:srgbClr val="FFFFFF"/>
                </a:solidFill>
                <a:latin typeface="Trebuchet MS"/>
              </a:rPr>
              <a:t> host program </a:t>
            </a:r>
            <a:r>
              <a:rPr lang="zh-CN" altLang="en-US" sz="2000" b="0" strike="noStrike" spc="-1" dirty="0">
                <a:solidFill>
                  <a:srgbClr val="FFFFFF"/>
                </a:solidFill>
                <a:latin typeface="Trebuchet MS"/>
                <a:ea typeface="DejaVu Sans"/>
              </a:rPr>
              <a:t>）的修改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en-US" sz="2000" b="0" strike="noStrike" spc="-1" dirty="0">
                <a:solidFill>
                  <a:srgbClr val="FFFFFF"/>
                </a:solidFill>
                <a:latin typeface="Trebuchet MS"/>
                <a:ea typeface="DejaVu Sans"/>
              </a:rPr>
              <a:t>1D ND </a:t>
            </a:r>
            <a:r>
              <a:rPr lang="zh-CN" altLang="en-US" sz="2000" spc="-1" dirty="0">
                <a:solidFill>
                  <a:srgbClr val="FFFFFF"/>
                </a:solidFill>
                <a:latin typeface="Trebuchet MS"/>
                <a:ea typeface="DejaVu Sans"/>
              </a:rPr>
              <a:t>的范围设置成 </a:t>
            </a:r>
            <a:r>
              <a:rPr lang="en-US" altLang="zh-CN" sz="2000" spc="-1" dirty="0">
                <a:solidFill>
                  <a:srgbClr val="FFFFFF"/>
                </a:solidFill>
                <a:latin typeface="Trebuchet MS"/>
                <a:ea typeface="DejaVu Sans"/>
              </a:rPr>
              <a:t>C </a:t>
            </a:r>
            <a:r>
              <a:rPr lang="zh-CN" altLang="en-US" sz="2000" spc="-1" dirty="0">
                <a:solidFill>
                  <a:srgbClr val="FFFFFF"/>
                </a:solidFill>
                <a:latin typeface="Trebuchet MS"/>
                <a:ea typeface="DejaVu Sans"/>
              </a:rPr>
              <a:t>矩阵的行数</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工作组（</a:t>
            </a:r>
            <a:r>
              <a:rPr lang="en-US" altLang="zh-CN" sz="2000" b="0" strike="noStrike" spc="-1" dirty="0">
                <a:solidFill>
                  <a:srgbClr val="FFFFFF"/>
                </a:solidFill>
                <a:latin typeface="Trebuchet MS"/>
                <a:ea typeface="DejaVu Sans"/>
              </a:rPr>
              <a:t>work-group</a:t>
            </a:r>
            <a:r>
              <a:rPr lang="zh-CN" altLang="en-US" sz="2000" b="0" strike="noStrike" spc="-1" dirty="0">
                <a:solidFill>
                  <a:srgbClr val="FFFFFF"/>
                </a:solidFill>
                <a:latin typeface="Trebuchet MS"/>
                <a:ea typeface="DejaVu Sans"/>
              </a:rPr>
              <a:t>）的局部维度设置成</a:t>
            </a:r>
            <a:r>
              <a:rPr lang="en-US" sz="2000" b="0" strike="noStrike" spc="-1" dirty="0">
                <a:solidFill>
                  <a:srgbClr val="FFFFFF"/>
                </a:solidFill>
                <a:latin typeface="Trebuchet MS"/>
                <a:ea typeface="DejaVu Sans"/>
              </a:rPr>
              <a:t> 64 </a:t>
            </a:r>
            <a:r>
              <a:rPr lang="zh-CN" altLang="en-US" sz="2000" b="0" strike="noStrike" spc="-1" dirty="0">
                <a:solidFill>
                  <a:srgbClr val="FFFFFF"/>
                </a:solidFill>
                <a:latin typeface="Trebuchet MS"/>
                <a:ea typeface="DejaVu Sans"/>
              </a:rPr>
              <a:t>，以符合计算单元（</a:t>
            </a:r>
            <a:r>
              <a:rPr lang="en-US" altLang="zh-CN" sz="2000" b="0" strike="noStrike" spc="-1" dirty="0">
                <a:solidFill>
                  <a:srgbClr val="FFFFFF"/>
                </a:solidFill>
                <a:latin typeface="Trebuchet MS"/>
                <a:ea typeface="DejaVu Sans"/>
              </a:rPr>
              <a:t>compute unites</a:t>
            </a:r>
            <a:r>
              <a:rPr lang="zh-CN" altLang="en-US" sz="2000" b="0" strike="noStrike" spc="-1" dirty="0">
                <a:solidFill>
                  <a:srgbClr val="FFFFFF"/>
                </a:solidFill>
                <a:latin typeface="Trebuchet MS"/>
                <a:ea typeface="DejaVu Sans"/>
              </a:rPr>
              <a:t>）的个数，这里以</a:t>
            </a:r>
            <a:r>
              <a:rPr lang="en-US" altLang="zh-CN" sz="2000" spc="-1" dirty="0">
                <a:solidFill>
                  <a:srgbClr val="FFFFFF"/>
                </a:solidFill>
                <a:latin typeface="Trebuchet MS"/>
                <a:ea typeface="DejaVu Sans"/>
              </a:rPr>
              <a:t> 16 </a:t>
            </a:r>
            <a:r>
              <a:rPr lang="zh-CN" altLang="en-US" sz="2000" spc="-1" dirty="0">
                <a:solidFill>
                  <a:srgbClr val="FFFFFF"/>
                </a:solidFill>
                <a:latin typeface="Trebuchet MS"/>
                <a:ea typeface="DejaVu Sans"/>
              </a:rPr>
              <a:t>个计算单元 总共 </a:t>
            </a:r>
            <a:r>
              <a:rPr lang="en-US" altLang="zh-CN" sz="2000" spc="-1" dirty="0">
                <a:solidFill>
                  <a:srgbClr val="FFFFFF"/>
                </a:solidFill>
                <a:latin typeface="Trebuchet MS"/>
                <a:ea typeface="DejaVu Sans"/>
              </a:rPr>
              <a:t>1024</a:t>
            </a:r>
            <a:r>
              <a:rPr lang="zh-CN" altLang="en-US" sz="2000" spc="-1" dirty="0">
                <a:solidFill>
                  <a:srgbClr val="FFFFFF"/>
                </a:solidFill>
                <a:latin typeface="Trebuchet MS"/>
                <a:ea typeface="DejaVu Sans"/>
              </a:rPr>
              <a:t>个矩阵</a:t>
            </a:r>
            <a:r>
              <a:rPr lang="en-US" altLang="zh-CN" sz="2000" spc="-1" dirty="0">
                <a:solidFill>
                  <a:srgbClr val="FFFFFF"/>
                </a:solidFill>
                <a:latin typeface="Trebuchet MS"/>
                <a:ea typeface="DejaVu Sans"/>
              </a:rPr>
              <a:t> </a:t>
            </a:r>
            <a:r>
              <a:rPr lang="zh-CN" altLang="en-US" sz="2000" spc="-1" dirty="0">
                <a:solidFill>
                  <a:srgbClr val="FFFFFF"/>
                </a:solidFill>
                <a:latin typeface="Trebuchet MS"/>
                <a:ea typeface="DejaVu Sans"/>
              </a:rPr>
              <a:t>为例。</a:t>
            </a:r>
            <a:endParaRPr lang="en-US" sz="2000" b="0" strike="noStrike" spc="-1" dirty="0">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08" name="Table 3"/>
          <p:cNvGraphicFramePr/>
          <p:nvPr>
            <p:extLst>
              <p:ext uri="{D42A27DB-BD31-4B8C-83A1-F6EECF244321}">
                <p14:modId xmlns:p14="http://schemas.microsoft.com/office/powerpoint/2010/main" val="720915259"/>
              </p:ext>
            </p:extLst>
          </p:nvPr>
        </p:nvGraphicFramePr>
        <p:xfrm>
          <a:off x="485640" y="2196996"/>
          <a:ext cx="7920360" cy="2377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rPr>
              <a:t>此处用的 </a:t>
            </a:r>
            <a:r>
              <a:rPr lang="en-US" altLang="zh-CN" spc="-1" dirty="0">
                <a:solidFill>
                  <a:srgbClr val="000000"/>
                </a:solidFill>
                <a:latin typeface="Trebuchet MS"/>
              </a:rPr>
              <a:t>GPU </a:t>
            </a:r>
            <a:r>
              <a:rPr lang="zh-CN" altLang="en-US" spc="-1" dirty="0">
                <a:solidFill>
                  <a:srgbClr val="000000"/>
                </a:solidFill>
                <a:latin typeface="Trebuchet MS"/>
              </a:rPr>
              <a:t>设备是 </a:t>
            </a:r>
            <a:r>
              <a:rPr lang="en-US" altLang="zh-CN" spc="-1" dirty="0">
                <a:solidFill>
                  <a:srgbClr val="000000"/>
                </a:solidFill>
                <a:latin typeface="Trebuchet MS"/>
              </a:rPr>
              <a:t>Tesla® M2090 GPU </a:t>
            </a:r>
            <a:r>
              <a:rPr lang="zh-CN" altLang="en-US" spc="-1" dirty="0">
                <a:solidFill>
                  <a:srgbClr val="000000"/>
                </a:solidFill>
                <a:latin typeface="Trebuchet MS"/>
              </a:rPr>
              <a:t>，来自</a:t>
            </a:r>
            <a:r>
              <a:rPr lang="en-US" altLang="zh-CN" spc="-1" dirty="0">
                <a:solidFill>
                  <a:srgbClr val="000000"/>
                </a:solidFill>
                <a:latin typeface="Trebuchet MS"/>
              </a:rPr>
              <a:t>NVIDIA® </a:t>
            </a:r>
            <a:r>
              <a:rPr lang="zh-CN" altLang="en-US" spc="-1" dirty="0">
                <a:solidFill>
                  <a:srgbClr val="000000"/>
                </a:solidFill>
                <a:latin typeface="Trebuchet MS"/>
              </a:rPr>
              <a:t>，有 </a:t>
            </a:r>
            <a:r>
              <a:rPr lang="en-US" altLang="zh-CN" spc="-1" dirty="0">
                <a:solidFill>
                  <a:srgbClr val="000000"/>
                </a:solidFill>
                <a:latin typeface="Trebuchet MS"/>
              </a:rPr>
              <a:t>16</a:t>
            </a:r>
            <a:r>
              <a:rPr lang="zh-CN" altLang="en-US" spc="-1" dirty="0">
                <a:solidFill>
                  <a:srgbClr val="000000"/>
                </a:solidFill>
                <a:latin typeface="Trebuchet MS"/>
              </a:rPr>
              <a:t> 个计算单元（</a:t>
            </a:r>
            <a:r>
              <a:rPr lang="en-US" altLang="zh-CN" spc="-1" dirty="0">
                <a:solidFill>
                  <a:srgbClr val="000000"/>
                </a:solidFill>
                <a:latin typeface="Trebuchet MS"/>
              </a:rPr>
              <a:t>CU</a:t>
            </a:r>
            <a:r>
              <a:rPr lang="zh-CN" altLang="en-US" spc="-1" dirty="0">
                <a:solidFill>
                  <a:srgbClr val="000000"/>
                </a:solidFill>
                <a:latin typeface="Trebuchet MS"/>
              </a:rPr>
              <a:t>），</a:t>
            </a:r>
            <a:r>
              <a:rPr lang="en-US" altLang="zh-CN" spc="-1" dirty="0">
                <a:solidFill>
                  <a:srgbClr val="000000"/>
                </a:solidFill>
                <a:latin typeface="Trebuchet MS"/>
              </a:rPr>
              <a:t>512 </a:t>
            </a:r>
            <a:r>
              <a:rPr lang="zh-CN" altLang="en-US" spc="-1" dirty="0">
                <a:solidFill>
                  <a:srgbClr val="000000"/>
                </a:solidFill>
                <a:latin typeface="Trebuchet MS"/>
              </a:rPr>
              <a:t>个处理元素（</a:t>
            </a:r>
            <a:r>
              <a:rPr lang="en-US" altLang="zh-CN" spc="-1" dirty="0">
                <a:solidFill>
                  <a:srgbClr val="000000"/>
                </a:solidFill>
                <a:latin typeface="Trebuchet MS"/>
              </a:rPr>
              <a:t>PE</a:t>
            </a:r>
            <a:r>
              <a:rPr lang="zh-CN" altLang="en-US" spc="-1" dirty="0">
                <a:solidFill>
                  <a:srgbClr val="000000"/>
                </a:solidFill>
                <a:latin typeface="Trebuchet MS"/>
              </a:rPr>
              <a:t>）</a:t>
            </a:r>
            <a:endParaRPr lang="en-US" altLang="zh-CN" spc="-1" dirty="0"/>
          </a:p>
          <a:p>
            <a:pPr>
              <a:lnSpc>
                <a:spcPct val="100000"/>
              </a:lnSpc>
            </a:pPr>
            <a:r>
              <a:rPr lang="zh-CN" altLang="en-US" spc="-1" dirty="0">
                <a:solidFill>
                  <a:srgbClr val="000000"/>
                </a:solidFill>
                <a:latin typeface="Trebuchet MS"/>
              </a:rPr>
              <a:t>所用的 </a:t>
            </a:r>
            <a:r>
              <a:rPr lang="en-US" altLang="zh-CN" spc="-1" dirty="0">
                <a:solidFill>
                  <a:srgbClr val="000000"/>
                </a:solidFill>
                <a:latin typeface="Trebuchet MS"/>
              </a:rPr>
              <a:t>CPU </a:t>
            </a:r>
            <a:r>
              <a:rPr lang="zh-CN" altLang="en-US" spc="-1" dirty="0">
                <a:solidFill>
                  <a:srgbClr val="000000"/>
                </a:solidFill>
                <a:latin typeface="Trebuchet MS"/>
              </a:rPr>
              <a:t>设备是</a:t>
            </a:r>
            <a:r>
              <a:rPr lang="en-US" altLang="zh-CN" spc="-1" dirty="0">
                <a:solidFill>
                  <a:srgbClr val="000000"/>
                </a:solidFill>
                <a:latin typeface="Trebuchet MS"/>
              </a:rPr>
              <a:t> Intel® Xeon® CPU, E5649 @ 2.53GHz</a:t>
            </a:r>
            <a:endParaRPr lang="en-US" altLang="zh-CN" spc="-1" dirty="0"/>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672720" y="607104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12" name="CustomShape 7"/>
          <p:cNvSpPr/>
          <p:nvPr/>
        </p:nvSpPr>
        <p:spPr>
          <a:xfrm>
            <a:off x="3560689" y="4769224"/>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9BBB59"/>
                </a:solidFill>
                <a:latin typeface="Trebuchet MS"/>
                <a:ea typeface="DejaVu Sans"/>
              </a:rPr>
              <a:t>看到没，性能开始提升了</a:t>
            </a:r>
            <a:endParaRPr lang="en-US" sz="2400" b="0" strike="noStrike" spc="-1" dirty="0">
              <a:latin typeface="Arial"/>
            </a:endParaRPr>
          </a:p>
        </p:txBody>
      </p:sp>
      <p:sp>
        <p:nvSpPr>
          <p:cNvPr id="1613" name="CustomShape 8"/>
          <p:cNvSpPr/>
          <p:nvPr/>
        </p:nvSpPr>
        <p:spPr>
          <a:xfrm flipV="1">
            <a:off x="7076102" y="4646976"/>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注意，在</a:t>
            </a:r>
            <a:r>
              <a:rPr lang="zh-CN" altLang="en-US" sz="2400" spc="-1" dirty="0">
                <a:solidFill>
                  <a:srgbClr val="000000"/>
                </a:solidFill>
                <a:latin typeface="Trebuchet MS"/>
              </a:rPr>
              <a:t>矩阵</a:t>
            </a:r>
            <a:r>
              <a:rPr lang="en-US" altLang="zh-CN" sz="2400" spc="-1" dirty="0">
                <a:solidFill>
                  <a:srgbClr val="000000"/>
                </a:solidFill>
                <a:latin typeface="Trebuchet MS"/>
              </a:rPr>
              <a:t>C</a:t>
            </a:r>
            <a:r>
              <a:rPr lang="zh-CN" altLang="en-US" sz="2400" spc="-1" dirty="0">
                <a:solidFill>
                  <a:srgbClr val="000000"/>
                </a:solidFill>
                <a:latin typeface="Trebuchet MS"/>
              </a:rPr>
              <a:t>的一行中，每个元素都重复使用了</a:t>
            </a:r>
            <a:r>
              <a:rPr lang="en-US" altLang="zh-CN" sz="2400" spc="-1" dirty="0">
                <a:solidFill>
                  <a:srgbClr val="000000"/>
                </a:solidFill>
                <a:latin typeface="Trebuchet MS"/>
              </a:rPr>
              <a:t>A</a:t>
            </a:r>
            <a:r>
              <a:rPr lang="zh-CN" altLang="en-US" sz="2400" spc="-1" dirty="0">
                <a:solidFill>
                  <a:srgbClr val="000000"/>
                </a:solidFill>
                <a:latin typeface="Trebuchet MS"/>
              </a:rPr>
              <a:t>的同一行。</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基于上述观察，就把这被重复利用的</a:t>
            </a:r>
            <a:r>
              <a:rPr lang="en-US" altLang="zh-CN" sz="2400" spc="-1" dirty="0">
                <a:solidFill>
                  <a:srgbClr val="000000"/>
                </a:solidFill>
                <a:latin typeface="Trebuchet MS"/>
              </a:rPr>
              <a:t>A</a:t>
            </a:r>
            <a:r>
              <a:rPr lang="zh-CN" altLang="en-US" sz="2400" spc="-1" dirty="0">
                <a:solidFill>
                  <a:srgbClr val="000000"/>
                </a:solidFill>
                <a:latin typeface="Trebuchet MS"/>
              </a:rPr>
              <a:t>中的行复制到工作项（</a:t>
            </a:r>
            <a:r>
              <a:rPr lang="en-US" altLang="zh-CN" sz="2400" spc="-1" dirty="0">
                <a:solidFill>
                  <a:srgbClr val="000000"/>
                </a:solidFill>
                <a:latin typeface="Trebuchet MS"/>
              </a:rPr>
              <a:t>work-item</a:t>
            </a:r>
            <a:r>
              <a:rPr lang="zh-CN" altLang="en-US" sz="2400" spc="-1" dirty="0">
                <a:solidFill>
                  <a:srgbClr val="000000"/>
                </a:solidFill>
                <a:latin typeface="Trebuchet MS"/>
              </a:rPr>
              <a:t>）的私有内存中来专门使用，这就避免了每次计算</a:t>
            </a:r>
            <a:r>
              <a:rPr lang="en-US" altLang="zh-CN" sz="2400" spc="-1" dirty="0">
                <a:solidFill>
                  <a:srgbClr val="000000"/>
                </a:solidFill>
                <a:latin typeface="Trebuchet MS"/>
              </a:rPr>
              <a:t>C(</a:t>
            </a:r>
            <a:r>
              <a:rPr lang="en-US" altLang="zh-CN" sz="2400" spc="-1" dirty="0" err="1">
                <a:solidFill>
                  <a:srgbClr val="000000"/>
                </a:solidFill>
                <a:latin typeface="Trebuchet MS"/>
              </a:rPr>
              <a:t>i,j</a:t>
            </a:r>
            <a:r>
              <a:rPr lang="en-US" altLang="zh-CN" sz="2400" spc="-1" dirty="0">
                <a:solidFill>
                  <a:srgbClr val="000000"/>
                </a:solidFill>
                <a:latin typeface="Trebuchet MS"/>
              </a:rPr>
              <a:t>)</a:t>
            </a:r>
            <a:r>
              <a:rPr lang="zh-CN" altLang="en-US" sz="2400" spc="-1" dirty="0">
                <a:solidFill>
                  <a:srgbClr val="000000"/>
                </a:solidFill>
                <a:latin typeface="Trebuchet MS"/>
              </a:rPr>
              <a:t>的时候再从全局内存中重新加载。</a:t>
            </a:r>
            <a:endParaRPr lang="en-US" sz="2400" b="0" strike="noStrike" spc="-1" dirty="0">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存放到每个工作项（</a:t>
            </a:r>
            <a:r>
              <a:rPr lang="en-US" altLang="zh-CN" sz="2000" b="1" strike="noStrike" spc="-1" dirty="0">
                <a:solidFill>
                  <a:srgbClr val="000000"/>
                </a:solidFill>
                <a:latin typeface="Trebuchet MS"/>
                <a:ea typeface="ヒラギノ角ゴ ProN W3"/>
              </a:rPr>
              <a:t>work-item</a:t>
            </a:r>
            <a:r>
              <a:rPr lang="zh-CN" altLang="en-US" sz="2000" b="1" strike="noStrike" spc="-1" dirty="0">
                <a:solidFill>
                  <a:srgbClr val="000000"/>
                </a:solidFill>
                <a:latin typeface="Trebuchet MS"/>
                <a:ea typeface="ヒラギノ角ゴ ProN W3"/>
              </a:rPr>
              <a:t>）的私有内存中</a:t>
            </a:r>
            <a:endParaRPr lang="en-US" sz="2000" b="0" strike="noStrike" spc="-1" dirty="0">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dirty="0">
                <a:solidFill>
                  <a:srgbClr val="401B5B"/>
                </a:solidFill>
                <a:latin typeface="Courier New"/>
              </a:rPr>
              <a:t>__kernel </a:t>
            </a:r>
            <a:r>
              <a:rPr lang="en-US" sz="2000" b="1" strike="noStrike" spc="-1" dirty="0">
                <a:solidFill>
                  <a:srgbClr val="C0504D"/>
                </a:solidFill>
                <a:latin typeface="Courier New"/>
              </a:rPr>
              <a:t>void</a:t>
            </a:r>
            <a:r>
              <a:rPr lang="en-US" sz="2000" b="1" strike="noStrike" spc="-1" dirty="0">
                <a:solidFill>
                  <a:srgbClr val="000000"/>
                </a:solidFill>
                <a:latin typeface="Courier New"/>
              </a:rPr>
              <a:t> </a:t>
            </a:r>
            <a:r>
              <a:rPr lang="en-US" sz="2000" b="1" strike="noStrike" spc="-1" dirty="0" err="1">
                <a:solidFill>
                  <a:srgbClr val="17375E"/>
                </a:solidFill>
                <a:latin typeface="Courier New"/>
              </a:rPr>
              <a:t>mmul</a:t>
            </a: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const int </a:t>
            </a:r>
            <a:r>
              <a:rPr lang="en-US" sz="2000" b="1" strike="noStrike" spc="-1" dirty="0">
                <a:solidFill>
                  <a:srgbClr val="000000"/>
                </a:solidFill>
                <a:latin typeface="Courier New"/>
              </a:rPr>
              <a:t>N,</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*A,</a:t>
            </a:r>
            <a:endParaRPr lang="en-US" sz="2000" b="0" strike="noStrike" spc="-1" dirty="0">
              <a:latin typeface="Arial"/>
            </a:endParaRPr>
          </a:p>
          <a:p>
            <a:pPr>
              <a:lnSpc>
                <a:spcPct val="100000"/>
              </a:lnSpc>
              <a:spcBef>
                <a:spcPts val="400"/>
              </a:spcBef>
            </a:pPr>
            <a:r>
              <a:rPr lang="en-US" sz="2000" b="1" strike="noStrike" spc="-1" dirty="0">
                <a:solidFill>
                  <a:srgbClr val="9BBB59"/>
                </a:solidFill>
                <a:latin typeface="Courier New"/>
              </a:rPr>
              <a:t>   </a:t>
            </a:r>
            <a:r>
              <a:rPr lang="en-US" sz="2000" b="1" strike="noStrike" spc="-1" dirty="0">
                <a:solidFill>
                  <a:srgbClr val="401B5B"/>
                </a:solidFill>
                <a:latin typeface="Courier New"/>
              </a:rPr>
              <a:t>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*B,</a:t>
            </a:r>
            <a:endParaRPr lang="en-US" sz="2000" b="0" strike="noStrike" spc="-1" dirty="0">
              <a:latin typeface="Arial"/>
            </a:endParaRPr>
          </a:p>
          <a:p>
            <a:pPr>
              <a:lnSpc>
                <a:spcPct val="100000"/>
              </a:lnSpc>
              <a:spcBef>
                <a:spcPts val="400"/>
              </a:spcBef>
            </a:pPr>
            <a:r>
              <a:rPr lang="en-US" sz="2000" b="1" strike="noStrike" spc="-1" dirty="0">
                <a:solidFill>
                  <a:srgbClr val="401B5B"/>
                </a:solidFill>
                <a:latin typeface="Courier New"/>
              </a:rPr>
              <a:t>   __global </a:t>
            </a:r>
            <a:r>
              <a:rPr lang="en-US" sz="2000" b="1" strike="noStrike" spc="-1" dirty="0">
                <a:solidFill>
                  <a:srgbClr val="C0504D"/>
                </a:solidFill>
                <a:latin typeface="Courier New"/>
              </a:rPr>
              <a:t>float</a:t>
            </a:r>
            <a:r>
              <a:rPr lang="en-US" sz="2000" b="1" strike="noStrike" spc="-1" dirty="0">
                <a:solidFill>
                  <a:srgbClr val="000000"/>
                </a:solidFill>
                <a:latin typeface="Courier New"/>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a:t>
            </a:r>
            <a:r>
              <a:rPr lang="en-US" sz="2000" b="1" strike="noStrike" spc="-1" dirty="0">
                <a:solidFill>
                  <a:srgbClr val="000000"/>
                </a:solidFill>
                <a:latin typeface="Courier New"/>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int </a:t>
            </a:r>
            <a:r>
              <a:rPr lang="en-US" sz="2000" b="1" strike="noStrike" spc="-1" dirty="0" err="1">
                <a:solidFill>
                  <a:srgbClr val="000000"/>
                </a:solidFill>
                <a:latin typeface="Courier New"/>
              </a:rPr>
              <a:t>i</a:t>
            </a:r>
            <a:r>
              <a:rPr lang="en-US" sz="2000" b="1" strike="noStrike" spc="-1" dirty="0">
                <a:solidFill>
                  <a:srgbClr val="000000"/>
                </a:solidFill>
                <a:latin typeface="Courier New"/>
              </a:rPr>
              <a:t> = </a:t>
            </a:r>
            <a:br>
              <a:rPr dirty="0"/>
            </a:br>
            <a:r>
              <a:rPr lang="en-US" sz="2000" b="1" strike="noStrike" spc="-1" dirty="0">
                <a:solidFill>
                  <a:srgbClr val="000000"/>
                </a:solidFill>
                <a:latin typeface="Courier New"/>
              </a:rPr>
              <a:t>    </a:t>
            </a:r>
            <a:r>
              <a:rPr lang="en-US" sz="2000" b="1" strike="noStrike" spc="-1" dirty="0" err="1">
                <a:solidFill>
                  <a:srgbClr val="17375E"/>
                </a:solidFill>
                <a:latin typeface="Courier New"/>
              </a:rPr>
              <a:t>get_global_id</a:t>
            </a:r>
            <a:r>
              <a:rPr lang="en-US" sz="2000" b="1" strike="noStrike" spc="-1" dirty="0">
                <a:solidFill>
                  <a:srgbClr val="000000"/>
                </a:solidFill>
                <a:latin typeface="Courier New"/>
              </a:rPr>
              <a:t>(0);</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a:rPr>
              <a:t>  float </a:t>
            </a:r>
            <a:r>
              <a:rPr lang="en-US" sz="2000" b="1" strike="noStrike" spc="-1" dirty="0" err="1">
                <a:solidFill>
                  <a:srgbClr val="000000"/>
                </a:solidFill>
                <a:latin typeface="Courier New"/>
              </a:rPr>
              <a:t>tmp</a:t>
            </a:r>
            <a:r>
              <a:rPr lang="en-US" sz="2000" b="1" strike="noStrike" spc="-1" dirty="0">
                <a:solidFill>
                  <a:srgbClr val="000000"/>
                </a:solidFill>
                <a:latin typeface="Courier New"/>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a:rPr>
              <a:t>  </a:t>
            </a:r>
            <a:r>
              <a:rPr lang="en-US" sz="2000" b="1" strike="noStrike" spc="-1" dirty="0">
                <a:solidFill>
                  <a:srgbClr val="C0504D"/>
                </a:solidFill>
                <a:latin typeface="Courier New"/>
              </a:rPr>
              <a:t>float </a:t>
            </a:r>
            <a:r>
              <a:rPr lang="en-US" sz="2000" b="1" strike="noStrike" spc="-1" dirty="0" err="1">
                <a:solidFill>
                  <a:srgbClr val="000000"/>
                </a:solidFill>
                <a:latin typeface="Courier New"/>
              </a:rPr>
              <a:t>Awrk</a:t>
            </a:r>
            <a:r>
              <a:rPr lang="en-US" sz="2000" b="1" strike="noStrike" spc="-1" dirty="0">
                <a:solidFill>
                  <a:srgbClr val="000000"/>
                </a:solidFill>
                <a:latin typeface="Courier New"/>
              </a:rPr>
              <a:t>[1024];</a:t>
            </a:r>
            <a:endParaRPr lang="en-US" sz="2000" b="0" strike="noStrike" spc="-1" dirty="0">
              <a:latin typeface="Arial"/>
            </a:endParaRPr>
          </a:p>
          <a:p>
            <a:pPr>
              <a:lnSpc>
                <a:spcPct val="100000"/>
              </a:lnSpc>
              <a:spcBef>
                <a:spcPts val="400"/>
              </a:spcBef>
            </a:pPr>
            <a:endParaRPr lang="en-US" sz="2000" b="0" strike="noStrike" spc="-1" dirty="0">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A</a:t>
            </a:r>
            <a:r>
              <a:rPr lang="zh-CN" altLang="en-US" sz="3200" b="0" strike="noStrike" spc="-1" dirty="0">
                <a:solidFill>
                  <a:srgbClr val="000000"/>
                </a:solidFill>
                <a:latin typeface="Trebuchet MS"/>
              </a:rPr>
              <a:t>中的行存放进私有内存</a:t>
            </a:r>
            <a:endParaRPr lang="en-US" sz="2800" b="0" strike="noStrike" spc="-1" dirty="0">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48005" y="6506043"/>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dirty="0">
                <a:solidFill>
                  <a:srgbClr val="000000"/>
                </a:solidFill>
                <a:latin typeface="Trebuchet MS"/>
                <a:ea typeface="DejaVu Sans"/>
              </a:rPr>
              <a:t>*</a:t>
            </a:r>
            <a:r>
              <a:rPr lang="zh-CN" altLang="en-US" sz="1400" spc="-1" dirty="0">
                <a:solidFill>
                  <a:srgbClr val="000000"/>
                </a:solidFill>
                <a:latin typeface="Trebuchet MS"/>
              </a:rPr>
              <a:t>实际上，这样使用的私有内存要远远超过我们实际所有的私有内存，因此</a:t>
            </a:r>
            <a:r>
              <a:rPr lang="en-US" altLang="zh-CN" sz="1400" spc="-1" dirty="0" err="1">
                <a:solidFill>
                  <a:srgbClr val="000000"/>
                </a:solidFill>
                <a:latin typeface="Trebuchet MS"/>
              </a:rPr>
              <a:t>Awrk</a:t>
            </a:r>
            <a:r>
              <a:rPr lang="en-US" altLang="zh-CN" sz="1400" spc="-1" dirty="0">
                <a:solidFill>
                  <a:srgbClr val="000000"/>
                </a:solidFill>
                <a:latin typeface="Trebuchet MS"/>
              </a:rPr>
              <a:t>[]</a:t>
            </a:r>
            <a:r>
              <a:rPr lang="zh-CN" altLang="en-US" sz="1400" spc="-1" dirty="0">
                <a:solidFill>
                  <a:srgbClr val="000000"/>
                </a:solidFill>
                <a:latin typeface="Trebuchet MS"/>
              </a:rPr>
              <a:t>会溢出到全局内存上。</a:t>
            </a:r>
            <a:endParaRPr lang="en-US" sz="1400" b="0" strike="noStrike" spc="-1" dirty="0">
              <a:latin typeface="Arial"/>
            </a:endParaRPr>
          </a:p>
        </p:txBody>
      </p:sp>
      <p:sp>
        <p:nvSpPr>
          <p:cNvPr id="1636" name="CustomShape 6"/>
          <p:cNvSpPr/>
          <p:nvPr/>
        </p:nvSpPr>
        <p:spPr>
          <a:xfrm>
            <a:off x="2332541" y="1082520"/>
            <a:ext cx="6523853" cy="43488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在我们启动矩阵乘法之前就将</a:t>
            </a:r>
            <a:r>
              <a:rPr lang="en-US" altLang="zh-CN" sz="1600" b="1" strike="noStrike" spc="-1" dirty="0">
                <a:solidFill>
                  <a:srgbClr val="002060"/>
                </a:solidFill>
                <a:latin typeface="Trebuchet MS"/>
                <a:ea typeface="DejaVu Sans"/>
              </a:rPr>
              <a:t>A</a:t>
            </a:r>
            <a:r>
              <a:rPr lang="zh-CN" altLang="en-US" sz="1600" b="1" strike="noStrike" spc="-1" dirty="0">
                <a:solidFill>
                  <a:srgbClr val="002060"/>
                </a:solidFill>
                <a:latin typeface="Trebuchet MS"/>
                <a:ea typeface="DejaVu Sans"/>
              </a:rPr>
              <a:t>中的一行从全局内存复制到私有内存中。</a:t>
            </a:r>
            <a:endParaRPr lang="en-US" sz="1600" b="0" strike="noStrike" spc="-1" dirty="0">
              <a:latin typeface="Arial"/>
            </a:endParaRPr>
          </a:p>
        </p:txBody>
      </p:sp>
      <p:sp>
        <p:nvSpPr>
          <p:cNvPr id="1637" name="CustomShape 7"/>
          <p:cNvSpPr/>
          <p:nvPr/>
        </p:nvSpPr>
        <p:spPr>
          <a:xfrm>
            <a:off x="494280" y="5700240"/>
            <a:ext cx="3084480" cy="63252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pc="-1" dirty="0">
                <a:solidFill>
                  <a:srgbClr val="002060"/>
                </a:solidFill>
                <a:latin typeface="Trebuchet MS"/>
                <a:ea typeface="DejaVu Sans"/>
              </a:rPr>
              <a:t>在私有内存中为</a:t>
            </a:r>
            <a:r>
              <a:rPr lang="en-US" altLang="zh-CN" b="1" spc="-1" dirty="0">
                <a:solidFill>
                  <a:srgbClr val="002060"/>
                </a:solidFill>
                <a:latin typeface="Trebuchet MS"/>
                <a:ea typeface="DejaVu Sans"/>
              </a:rPr>
              <a:t>A</a:t>
            </a:r>
            <a:r>
              <a:rPr lang="zh-CN" altLang="en-US" b="1" spc="-1" dirty="0">
                <a:solidFill>
                  <a:srgbClr val="002060"/>
                </a:solidFill>
                <a:latin typeface="Trebuchet MS"/>
                <a:ea typeface="DejaVu Sans"/>
              </a:rPr>
              <a:t>创建一个工作数组 （</a:t>
            </a:r>
            <a:r>
              <a:rPr lang="en-US" altLang="zh-CN" b="1" spc="-1" dirty="0">
                <a:solidFill>
                  <a:srgbClr val="002060"/>
                </a:solidFill>
                <a:latin typeface="Trebuchet MS"/>
                <a:ea typeface="DejaVu Sans"/>
              </a:rPr>
              <a:t>work array</a:t>
            </a:r>
            <a:r>
              <a:rPr lang="zh-CN" altLang="en-US" b="1" spc="-1" dirty="0">
                <a:solidFill>
                  <a:srgbClr val="002060"/>
                </a:solidFill>
                <a:latin typeface="Trebuchet MS"/>
                <a:ea typeface="DejaVu Sans"/>
              </a:rPr>
              <a:t>）</a:t>
            </a:r>
            <a:endParaRPr lang="en-US" sz="18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639" name="CustomShape 2"/>
          <p:cNvSpPr/>
          <p:nvPr/>
        </p:nvSpPr>
        <p:spPr>
          <a:xfrm>
            <a:off x="179460" y="1542224"/>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矩阵存储在全局内存中</a:t>
            </a:r>
            <a:endParaRPr lang="en-US" sz="3200" b="0" strike="noStrike" spc="-1" dirty="0">
              <a:latin typeface="Arial"/>
            </a:endParaRPr>
          </a:p>
        </p:txBody>
      </p:sp>
      <p:graphicFrame>
        <p:nvGraphicFramePr>
          <p:cNvPr id="1640" name="Table 3"/>
          <p:cNvGraphicFramePr/>
          <p:nvPr>
            <p:extLst>
              <p:ext uri="{D42A27DB-BD31-4B8C-83A1-F6EECF244321}">
                <p14:modId xmlns:p14="http://schemas.microsoft.com/office/powerpoint/2010/main" val="1126109589"/>
              </p:ext>
            </p:extLst>
          </p:nvPr>
        </p:nvGraphicFramePr>
        <p:xfrm>
          <a:off x="567837" y="2087100"/>
          <a:ext cx="7920360" cy="32918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3,926.1</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3,379.5</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4,195.8</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）一行（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 </a:t>
                      </a:r>
                      <a:r>
                        <a:rPr lang="zh-CN" altLang="en-US" sz="1800" b="0" strike="noStrike" spc="-1" dirty="0">
                          <a:solidFill>
                            <a:srgbClr val="000000"/>
                          </a:solidFill>
                          <a:latin typeface="Trebuchet MS"/>
                        </a:rPr>
                        <a:t>的行（</a:t>
                      </a:r>
                      <a:r>
                        <a:rPr lang="en-US" altLang="zh-CN" sz="1800" b="0" strike="noStrike" spc="-1" dirty="0">
                          <a:solidFill>
                            <a:srgbClr val="000000"/>
                          </a:solidFill>
                          <a:latin typeface="Trebuchet MS"/>
                        </a:rPr>
                        <a:t>row</a:t>
                      </a:r>
                      <a:r>
                        <a:rPr lang="zh-CN" altLang="en-US" sz="1800" b="0" strike="noStrike" spc="-1" dirty="0">
                          <a:solidFill>
                            <a:srgbClr val="000000"/>
                          </a:solidFill>
                          <a:latin typeface="Trebuchet MS"/>
                        </a:rPr>
                        <a:t>）存放在私有内存中</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3,385.8</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8,584.3</a:t>
                      </a:r>
                      <a:endParaRPr lang="en-US" sz="18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44900" y="5513776"/>
            <a:ext cx="3669840" cy="126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42" name="CustomShape 5"/>
          <p:cNvSpPr/>
          <p:nvPr/>
        </p:nvSpPr>
        <p:spPr>
          <a:xfrm>
            <a:off x="108309" y="65833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1644" name="CustomShape 7"/>
          <p:cNvSpPr/>
          <p:nvPr/>
        </p:nvSpPr>
        <p:spPr>
          <a:xfrm>
            <a:off x="4361042" y="542952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b="0" strike="noStrike" spc="-1" dirty="0">
                <a:solidFill>
                  <a:srgbClr val="C0504D"/>
                </a:solidFill>
                <a:latin typeface="Trebuchet MS"/>
                <a:ea typeface="DejaVu Sans"/>
              </a:rPr>
              <a:t>大有改善！</a:t>
            </a:r>
            <a:endParaRPr lang="en-US" sz="2400" b="0" strike="noStrike" spc="-1" dirty="0">
              <a:latin typeface="Arial"/>
            </a:endParaRPr>
          </a:p>
        </p:txBody>
      </p:sp>
      <p:sp>
        <p:nvSpPr>
          <p:cNvPr id="1645" name="CustomShape 8"/>
          <p:cNvSpPr/>
          <p:nvPr/>
        </p:nvSpPr>
        <p:spPr>
          <a:xfrm flipV="1">
            <a:off x="6231061" y="4891680"/>
            <a:ext cx="1292579" cy="731606"/>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为什么过多使用私有内存可能有正面效果</a:t>
            </a:r>
            <a:endParaRPr lang="en-US" sz="3600" b="0" strike="noStrike" spc="-1" dirty="0">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如果现实的私有内存只是硬件寄存器（</a:t>
            </a:r>
            <a:r>
              <a:rPr lang="en-US" altLang="zh-CN" sz="3200" spc="-1" dirty="0">
                <a:solidFill>
                  <a:srgbClr val="000000"/>
                </a:solidFill>
                <a:latin typeface="Trebuchet MS"/>
              </a:rPr>
              <a:t>hardware register</a:t>
            </a:r>
            <a:r>
              <a:rPr lang="zh-CN" altLang="en-US" sz="3200" b="0" strike="noStrike" spc="-1" dirty="0">
                <a:solidFill>
                  <a:srgbClr val="000000"/>
                </a:solidFill>
                <a:latin typeface="Trebuchet MS"/>
              </a:rPr>
              <a:t>），那么每个工作项（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）能分到的也只有几十</a:t>
            </a:r>
            <a:r>
              <a:rPr lang="zh-CN" altLang="en-US" sz="3200" spc="-1" dirty="0">
                <a:solidFill>
                  <a:srgbClr val="000000"/>
                </a:solidFill>
                <a:latin typeface="Trebuchet MS"/>
              </a:rPr>
              <a:t>字节</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很多核函数都会在私有内存中分配太多变量</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所以编译器其实已经早就设计好了应对这种情景了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编译器可以溢出一部分私有内存到全局内存中</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即便如此也还是给编译器提供了有用信息</a:t>
            </a:r>
            <a:r>
              <a:rPr lang="en-US" altLang="zh-CN" sz="3200" spc="-1" dirty="0">
                <a:solidFill>
                  <a:srgbClr val="000000"/>
                </a:solidFill>
                <a:latin typeface="Trebuchet MS"/>
              </a:rPr>
              <a:t>—</a:t>
            </a:r>
            <a:r>
              <a:rPr lang="zh-CN" altLang="en-US" sz="3200" spc="-1" dirty="0">
                <a:solidFill>
                  <a:srgbClr val="000000"/>
                </a:solidFill>
                <a:latin typeface="Trebuchet MS"/>
              </a:rPr>
              <a:t>特定部分的数据将只被某一个单独的工作项（</a:t>
            </a:r>
            <a:r>
              <a:rPr lang="en-US" altLang="zh-CN" sz="3200" spc="-1" dirty="0">
                <a:solidFill>
                  <a:srgbClr val="000000"/>
                </a:solidFill>
                <a:latin typeface="Trebuchet MS"/>
              </a:rPr>
              <a:t>work-item</a:t>
            </a:r>
            <a:r>
              <a:rPr lang="zh-CN" altLang="en-US" sz="3200" spc="-1" dirty="0">
                <a:solidFill>
                  <a:srgbClr val="000000"/>
                </a:solidFill>
                <a:latin typeface="Trebuchet MS"/>
              </a:rPr>
              <a:t>）所读取</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这样就使得编译器可以将这些数据以更高读取效率的方式存放</a:t>
            </a:r>
            <a:endParaRPr lang="en-US" sz="3200" b="0" strike="noStrike" spc="-1" dirty="0">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a:t>
            </a:r>
            <a:r>
              <a:rPr lang="zh-CN" altLang="en-US" sz="3600" b="0" strike="noStrike" spc="-1" dirty="0">
                <a:solidFill>
                  <a:srgbClr val="000000"/>
                </a:solidFill>
                <a:latin typeface="Trebuchet MS"/>
              </a:rPr>
              <a:t>使用私有内存</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使用私有内存来最小化内存移动操作的性能开销，从而优化矩阵乘法程序的性能</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从你的矩阵乘法答案开始着手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修改核函数，使得每个工作项（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）将自己所用到的</a:t>
            </a:r>
            <a:r>
              <a:rPr lang="en-US" altLang="zh-CN" sz="2800" b="0" strike="noStrike" spc="-1" dirty="0">
                <a:solidFill>
                  <a:srgbClr val="000000"/>
                </a:solidFill>
                <a:latin typeface="Trebuchet MS"/>
              </a:rPr>
              <a:t>A</a:t>
            </a:r>
            <a:r>
              <a:rPr lang="zh-CN" altLang="en-US" sz="2800" b="0" strike="noStrike" spc="-1" dirty="0">
                <a:solidFill>
                  <a:srgbClr val="000000"/>
                </a:solidFill>
                <a:latin typeface="Trebuchet MS"/>
              </a:rPr>
              <a:t>的行（</a:t>
            </a:r>
            <a:r>
              <a:rPr lang="en-US" altLang="zh-CN" sz="2800" b="0" strike="noStrike" spc="-1" dirty="0">
                <a:solidFill>
                  <a:srgbClr val="000000"/>
                </a:solidFill>
                <a:latin typeface="Trebuchet MS"/>
              </a:rPr>
              <a:t>row</a:t>
            </a:r>
            <a:r>
              <a:rPr lang="zh-CN" altLang="en-US" sz="2800" b="0" strike="noStrike" spc="-1" dirty="0">
                <a:solidFill>
                  <a:srgbClr val="000000"/>
                </a:solidFill>
                <a:latin typeface="Trebuchet MS"/>
              </a:rPr>
              <a:t>）复制到私有内存</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上面已经说到了对于</a:t>
            </a:r>
            <a:r>
              <a:rPr lang="en-US" sz="2400" b="0" strike="noStrike" spc="-1" dirty="0">
                <a:solidFill>
                  <a:srgbClr val="000000"/>
                </a:solidFill>
                <a:latin typeface="Trebuchet MS"/>
              </a:rPr>
              <a:t>C</a:t>
            </a:r>
            <a:r>
              <a:rPr lang="zh-CN" altLang="en-US" sz="2400" spc="-1" dirty="0">
                <a:solidFill>
                  <a:srgbClr val="000000"/>
                </a:solidFill>
                <a:latin typeface="Trebuchet MS"/>
              </a:rPr>
              <a:t>的一行</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每个元素都重复利用了</a:t>
            </a:r>
            <a:r>
              <a:rPr lang="en-US" altLang="zh-CN" sz="2400" b="0" strike="noStrike" spc="-1" dirty="0">
                <a:solidFill>
                  <a:srgbClr val="000000"/>
                </a:solidFill>
                <a:latin typeface="Trebuchet MS"/>
              </a:rPr>
              <a:t>A</a:t>
            </a:r>
            <a:r>
              <a:rPr lang="zh-CN" altLang="en-US" sz="2400" spc="-1" dirty="0">
                <a:solidFill>
                  <a:srgbClr val="000000"/>
                </a:solidFill>
                <a:latin typeface="Trebuchet MS"/>
              </a:rPr>
              <a:t>中的</a:t>
            </a:r>
            <a:r>
              <a:rPr lang="zh-CN" altLang="en-US" sz="2400" b="0" strike="noStrike" spc="-1" dirty="0">
                <a:solidFill>
                  <a:srgbClr val="000000"/>
                </a:solidFill>
                <a:latin typeface="Trebuchet MS"/>
              </a:rPr>
              <a:t>同一行</a:t>
            </a:r>
            <a:r>
              <a:rPr lang="en-US" sz="2400" b="0" strike="noStrike" spc="-1" dirty="0">
                <a:solidFill>
                  <a:srgbClr val="000000"/>
                </a:solidFill>
                <a:latin typeface="Trebuchet MS"/>
              </a:rPr>
              <a:t> </a:t>
            </a: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同样的道理，同一工作组</a:t>
            </a:r>
            <a:r>
              <a:rPr lang="zh-CN" altLang="en-US" sz="2400" spc="-1" dirty="0">
                <a:solidFill>
                  <a:srgbClr val="000000"/>
                </a:solidFill>
                <a:latin typeface="Trebuchet MS"/>
              </a:rPr>
              <a:t>（</a:t>
            </a:r>
            <a:r>
              <a:rPr lang="en-US" altLang="zh-CN" sz="2400" spc="-1" dirty="0">
                <a:solidFill>
                  <a:srgbClr val="000000"/>
                </a:solidFill>
                <a:latin typeface="Trebuchet MS"/>
              </a:rPr>
              <a:t>work-group</a:t>
            </a:r>
            <a:r>
              <a:rPr lang="zh-CN" altLang="en-US" sz="2400" spc="-1" dirty="0">
                <a:solidFill>
                  <a:srgbClr val="000000"/>
                </a:solidFill>
                <a:latin typeface="Trebuchet MS"/>
              </a:rPr>
              <a:t>）内的每个工作项（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）也都重复使用了</a:t>
            </a:r>
            <a:r>
              <a:rPr lang="en-US" altLang="zh-CN" sz="2400" spc="-1" dirty="0">
                <a:solidFill>
                  <a:srgbClr val="000000"/>
                </a:solidFill>
                <a:latin typeface="Trebuchet MS"/>
              </a:rPr>
              <a:t>B</a:t>
            </a:r>
            <a:r>
              <a:rPr lang="zh-CN" altLang="en-US" sz="2400" spc="-1" dirty="0">
                <a:solidFill>
                  <a:srgbClr val="000000"/>
                </a:solidFill>
                <a:latin typeface="Trebuchet MS"/>
              </a:rPr>
              <a:t>的同一列</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所以可以将</a:t>
            </a:r>
            <a:r>
              <a:rPr lang="en-US" altLang="zh-CN" sz="2400" b="0" strike="noStrike" spc="-1" dirty="0">
                <a:solidFill>
                  <a:srgbClr val="000000"/>
                </a:solidFill>
                <a:latin typeface="Trebuchet MS"/>
              </a:rPr>
              <a:t>B</a:t>
            </a:r>
            <a:r>
              <a:rPr lang="zh-CN" altLang="en-US" sz="2400" b="0" strike="noStrike" spc="-1" dirty="0">
                <a:solidFill>
                  <a:srgbClr val="000000"/>
                </a:solidFill>
                <a:latin typeface="Trebuchet MS"/>
              </a:rPr>
              <a:t>当中的每个列存储在</a:t>
            </a:r>
            <a:r>
              <a:rPr lang="zh-CN" altLang="en-US" sz="2400" b="1" spc="-1" dirty="0">
                <a:solidFill>
                  <a:srgbClr val="C0504D"/>
                </a:solidFill>
                <a:latin typeface="Trebuchet MS"/>
              </a:rPr>
              <a:t>局部</a:t>
            </a:r>
            <a:r>
              <a:rPr lang="zh-CN" altLang="en-US" sz="2400" b="0" strike="noStrike" spc="-1" dirty="0">
                <a:solidFill>
                  <a:srgbClr val="000000"/>
                </a:solidFill>
                <a:latin typeface="Trebuchet MS"/>
              </a:rPr>
              <a:t>内存（</a:t>
            </a:r>
            <a:r>
              <a:rPr lang="en-US" altLang="zh-CN" sz="2400" b="1" spc="-1" dirty="0">
                <a:solidFill>
                  <a:srgbClr val="C0504D"/>
                </a:solidFill>
                <a:latin typeface="Trebuchet MS"/>
              </a:rPr>
              <a:t>local </a:t>
            </a:r>
            <a:r>
              <a:rPr lang="en-US" altLang="zh-CN" sz="2400" b="0" strike="noStrike" spc="-1" dirty="0">
                <a:solidFill>
                  <a:srgbClr val="000000"/>
                </a:solidFill>
                <a:latin typeface="Trebuchet MS"/>
              </a:rPr>
              <a:t>memory</a:t>
            </a:r>
            <a:r>
              <a:rPr lang="zh-CN" altLang="en-US" sz="2400" b="0" strike="noStrike" spc="-1" dirty="0">
                <a:solidFill>
                  <a:srgbClr val="000000"/>
                </a:solidFill>
                <a:latin typeface="Trebuchet MS"/>
              </a:rPr>
              <a:t>）中（这样就在一个工作组内的所有工作项之间共享了）</a:t>
            </a:r>
            <a:endParaRPr lang="en-US" sz="2400" b="0" strike="noStrike" spc="-1" dirty="0">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995083" y="5591520"/>
            <a:ext cx="3776357"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存放在每个工作项的私有内存中</a:t>
            </a:r>
            <a:endParaRPr lang="en-US" sz="2000" b="0" strike="noStrike" spc="-1" dirty="0">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88584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存放在每个工作组的局部内存中</a:t>
            </a:r>
            <a:endParaRPr lang="en-US" sz="2000" b="0" strike="noStrike" spc="-1" dirty="0">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dirty="0">
                <a:solidFill>
                  <a:srgbClr val="000000"/>
                </a:solidFill>
                <a:latin typeface="Trebuchet MS"/>
              </a:rPr>
              <a:t>M</a:t>
            </a:r>
            <a:r>
              <a:rPr lang="zh-CN" altLang="en-US" sz="3200" b="0" strike="noStrike" spc="-1" dirty="0">
                <a:solidFill>
                  <a:srgbClr val="000000"/>
                </a:solidFill>
                <a:latin typeface="Trebuchet MS"/>
              </a:rPr>
              <a:t>矩阵乘法</a:t>
            </a:r>
            <a:r>
              <a:rPr lang="en-US" sz="3200" b="0" strike="noStrike" spc="-1" dirty="0">
                <a:solidFill>
                  <a:srgbClr val="000000"/>
                </a:solidFill>
                <a:latin typeface="Trebuchet MS"/>
              </a:rPr>
              <a:t>: </a:t>
            </a:r>
            <a:r>
              <a:rPr lang="en-US" sz="2000" b="0" strike="noStrike" spc="-1" dirty="0">
                <a:solidFill>
                  <a:srgbClr val="000000"/>
                </a:solidFill>
                <a:latin typeface="Trebuchet MS"/>
              </a:rPr>
              <a:t>B </a:t>
            </a:r>
            <a:r>
              <a:rPr lang="zh-CN" altLang="en-US" sz="2000" b="0" strike="noStrike" spc="-1" dirty="0">
                <a:solidFill>
                  <a:srgbClr val="000000"/>
                </a:solidFill>
                <a:latin typeface="Trebuchet MS"/>
              </a:rPr>
              <a:t>中的每列在工作项之间共享</a:t>
            </a:r>
            <a:endParaRPr lang="en-US" sz="2000" b="0" strike="noStrike" spc="-1" dirty="0">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002060"/>
                </a:solidFill>
                <a:latin typeface="Trebuchet MS"/>
                <a:ea typeface="DejaVu Sans"/>
              </a:rPr>
              <a:t>在局部内存中传递一个工作数组（</a:t>
            </a:r>
            <a:r>
              <a:rPr lang="en-US" altLang="zh-CN" sz="1600" b="1" strike="noStrike" spc="-1" dirty="0">
                <a:solidFill>
                  <a:srgbClr val="002060"/>
                </a:solidFill>
                <a:latin typeface="Trebuchet MS"/>
                <a:ea typeface="DejaVu Sans"/>
              </a:rPr>
              <a:t>work array</a:t>
            </a:r>
            <a:r>
              <a:rPr lang="zh-CN" altLang="en-US" sz="1600" b="1" strike="noStrike" spc="-1" dirty="0">
                <a:solidFill>
                  <a:srgbClr val="002060"/>
                </a:solidFill>
                <a:latin typeface="Trebuchet MS"/>
                <a:ea typeface="DejaVu Sans"/>
              </a:rPr>
              <a:t>）来存储</a:t>
            </a:r>
            <a:r>
              <a:rPr lang="en-US" altLang="zh-CN" sz="1600" b="1" strike="noStrike" spc="-1" dirty="0">
                <a:solidFill>
                  <a:srgbClr val="002060"/>
                </a:solidFill>
                <a:latin typeface="Trebuchet MS"/>
                <a:ea typeface="DejaVu Sans"/>
              </a:rPr>
              <a:t>B</a:t>
            </a:r>
            <a:r>
              <a:rPr lang="zh-CN" altLang="en-US" sz="1600" b="1" strike="noStrike" spc="-1" dirty="0">
                <a:solidFill>
                  <a:srgbClr val="002060"/>
                </a:solidFill>
                <a:latin typeface="Trebuchet MS"/>
                <a:ea typeface="DejaVu Sans"/>
              </a:rPr>
              <a:t>中的一列。</a:t>
            </a:r>
            <a:r>
              <a:rPr lang="en-US"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所有的工作项（</a:t>
            </a:r>
            <a:r>
              <a:rPr lang="en-US" altLang="zh-CN" sz="1600" b="1" strike="noStrike" spc="-1" dirty="0">
                <a:solidFill>
                  <a:srgbClr val="002060"/>
                </a:solidFill>
                <a:latin typeface="Trebuchet MS"/>
                <a:ea typeface="DejaVu Sans"/>
              </a:rPr>
              <a:t>work-item</a:t>
            </a:r>
            <a:r>
              <a:rPr lang="zh-CN" altLang="en-US" sz="1600" b="1" strike="noStrike" spc="-1" dirty="0">
                <a:solidFill>
                  <a:srgbClr val="002060"/>
                </a:solidFill>
                <a:latin typeface="Trebuchet MS"/>
                <a:ea typeface="DejaVu Sans"/>
              </a:rPr>
              <a:t>）都是用循环回路分布（</a:t>
            </a:r>
            <a:r>
              <a:rPr lang="en-US" altLang="zh-CN" sz="1600" b="1" spc="-1" dirty="0">
                <a:solidFill>
                  <a:srgbClr val="002060"/>
                </a:solidFill>
                <a:latin typeface="Trebuchet MS"/>
              </a:rPr>
              <a:t> cyclic loop distribution</a:t>
            </a:r>
            <a:r>
              <a:rPr lang="zh-CN" altLang="en-US" sz="1600" b="1" strike="noStrike" spc="-1" dirty="0">
                <a:solidFill>
                  <a:srgbClr val="002060"/>
                </a:solidFill>
                <a:latin typeface="Trebuchet MS"/>
                <a:ea typeface="DejaVu Sans"/>
              </a:rPr>
              <a:t>）来“并行地（</a:t>
            </a:r>
            <a:r>
              <a:rPr lang="en-US" altLang="zh-CN" sz="1600" b="1" strike="noStrike" spc="-1" dirty="0">
                <a:solidFill>
                  <a:srgbClr val="002060"/>
                </a:solidFill>
                <a:latin typeface="Trebuchet MS"/>
                <a:ea typeface="DejaVu Sans"/>
              </a:rPr>
              <a:t>in parallel</a:t>
            </a:r>
            <a:r>
              <a:rPr lang="zh-CN" altLang="en-US" sz="1600" b="1" strike="noStrike" spc="-1" dirty="0">
                <a:solidFill>
                  <a:srgbClr val="002060"/>
                </a:solidFill>
                <a:latin typeface="Trebuchet MS"/>
                <a:ea typeface="DejaVu Sans"/>
              </a:rPr>
              <a:t>）”进行复制（因此我们需要使用 </a:t>
            </a:r>
            <a:r>
              <a:rPr lang="en-US" altLang="zh-CN" sz="1600" b="1" strike="noStrike" spc="-1" dirty="0" err="1">
                <a:solidFill>
                  <a:srgbClr val="002060"/>
                </a:solidFill>
                <a:latin typeface="Trebuchet MS"/>
                <a:ea typeface="DejaVu Sans"/>
              </a:rPr>
              <a:t>iloc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和 </a:t>
            </a:r>
            <a:r>
              <a:rPr lang="en-US" altLang="zh-CN" sz="1600" b="1" strike="noStrike" spc="-1" dirty="0" err="1">
                <a:solidFill>
                  <a:srgbClr val="002060"/>
                </a:solidFill>
                <a:latin typeface="Trebuchet MS"/>
                <a:ea typeface="DejaVu Sans"/>
              </a:rPr>
              <a:t>nloc</a:t>
            </a:r>
            <a:r>
              <a:rPr lang="en-US" altLang="zh-CN" sz="1600" b="1" strike="noStrike" spc="-1" dirty="0">
                <a:solidFill>
                  <a:srgbClr val="002060"/>
                </a:solidFill>
                <a:latin typeface="Trebuchet MS"/>
                <a:ea typeface="DejaVu Sans"/>
              </a:rPr>
              <a:t> </a:t>
            </a:r>
            <a:r>
              <a:rPr lang="zh-CN" altLang="en-US" sz="1600" b="1" strike="noStrike" spc="-1" dirty="0">
                <a:solidFill>
                  <a:srgbClr val="002060"/>
                </a:solidFill>
                <a:latin typeface="Trebuchet MS"/>
                <a:ea typeface="DejaVu Sans"/>
              </a:rPr>
              <a:t>这两个函数）。</a:t>
            </a:r>
            <a:endParaRPr lang="en-US" sz="1600" b="0" strike="noStrike" spc="-1" dirty="0">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sz="2800" b="0" strike="noStrike" spc="-1" dirty="0">
                <a:solidFill>
                  <a:srgbClr val="000000"/>
                </a:solidFill>
                <a:latin typeface="Trebuchet MS"/>
              </a:rPr>
              <a:t>(C++ API)</a:t>
            </a:r>
            <a:endParaRPr lang="en-US" sz="2800" b="0" strike="noStrike" spc="-1" dirty="0">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FFFFFF"/>
                </a:solidFill>
                <a:latin typeface="Trebuchet MS"/>
                <a:ea typeface="DejaVu Sans"/>
              </a:rPr>
              <a:t>对宿主程序进行如下修改</a:t>
            </a:r>
            <a:r>
              <a:rPr lang="en-US" sz="2000" b="0" strike="noStrike" spc="-1" dirty="0">
                <a:solidFill>
                  <a:srgbClr val="FFFFFF"/>
                </a:solidFill>
                <a:latin typeface="Trebuchet MS"/>
                <a:ea typeface="DejaVu Sans"/>
              </a:rPr>
              <a:t>:</a:t>
            </a:r>
            <a:endParaRPr lang="en-US" sz="2000" b="0" strike="noStrike" spc="-1" dirty="0">
              <a:latin typeface="Arial"/>
            </a:endParaRPr>
          </a:p>
          <a:p>
            <a:pPr marL="652320" lvl="1"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传递局部内存到核函数</a:t>
            </a:r>
            <a:r>
              <a:rPr lang="en-US" sz="2000" b="0" strike="noStrike" spc="-1" dirty="0">
                <a:solidFill>
                  <a:srgbClr val="FFFFFF"/>
                </a:solidFill>
                <a:latin typeface="Trebuchet MS"/>
                <a:ea typeface="DejaVu Sans"/>
              </a:rPr>
              <a:t>. </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这需要对内核函数的参数列表进行修改，需要添加一个类型为 </a:t>
            </a:r>
            <a:r>
              <a:rPr lang="en-US" altLang="zh-CN" sz="2000" b="0" strike="noStrike" spc="-1" dirty="0" err="1">
                <a:solidFill>
                  <a:srgbClr val="FFFFFF"/>
                </a:solidFill>
                <a:latin typeface="Trebuchet MS"/>
                <a:ea typeface="DejaVu Sans"/>
              </a:rPr>
              <a:t>LocalSpaceArg</a:t>
            </a:r>
            <a:r>
              <a:rPr lang="zh-CN" altLang="en-US" sz="2000" b="0" strike="noStrike" spc="-1" dirty="0">
                <a:solidFill>
                  <a:srgbClr val="FFFFFF"/>
                </a:solidFill>
                <a:latin typeface="Trebuchet MS"/>
                <a:ea typeface="DejaVu Sans"/>
              </a:rPr>
              <a:t>的参数。</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b="0" strike="noStrike" spc="-1" dirty="0">
                <a:solidFill>
                  <a:srgbClr val="FFFFFF"/>
                </a:solidFill>
                <a:latin typeface="Trebuchet MS"/>
                <a:ea typeface="DejaVu Sans"/>
              </a:rPr>
              <a:t>分配本地内存的大小规模</a:t>
            </a:r>
            <a:r>
              <a:rPr lang="zh-CN" altLang="en-US" sz="2000" spc="-1" dirty="0">
                <a:solidFill>
                  <a:srgbClr val="FFFFFF"/>
                </a:solidFill>
                <a:latin typeface="Trebuchet MS"/>
                <a:ea typeface="DejaVu Sans"/>
              </a:rPr>
              <a:t>。</a:t>
            </a:r>
            <a:endParaRPr lang="en-US" sz="2000" b="0" strike="noStrike" spc="-1" dirty="0">
              <a:latin typeface="Arial"/>
            </a:endParaRPr>
          </a:p>
          <a:p>
            <a:pPr marL="1109520" lvl="2" indent="-456480">
              <a:lnSpc>
                <a:spcPct val="100000"/>
              </a:lnSpc>
              <a:buClr>
                <a:srgbClr val="FFFFFF"/>
              </a:buClr>
              <a:buFont typeface="Trebuchet MS"/>
              <a:buAutoNum type="arabicPeriod"/>
            </a:pPr>
            <a:r>
              <a:rPr lang="zh-CN" altLang="en-US" sz="2000" spc="-1" dirty="0">
                <a:solidFill>
                  <a:srgbClr val="FFFFFF"/>
                </a:solidFill>
                <a:latin typeface="Trebuchet MS"/>
                <a:ea typeface="DejaVu Sans"/>
              </a:rPr>
              <a:t>更新核仿函数（</a:t>
            </a:r>
            <a:r>
              <a:rPr lang="en-US" altLang="zh-CN" sz="2000" spc="-1" dirty="0">
                <a:solidFill>
                  <a:srgbClr val="FFFFFF"/>
                </a:solidFill>
                <a:latin typeface="Trebuchet MS"/>
              </a:rPr>
              <a:t> kernel </a:t>
            </a:r>
            <a:r>
              <a:rPr lang="en-US" altLang="zh-CN" sz="2000" spc="-1" dirty="0" err="1">
                <a:solidFill>
                  <a:srgbClr val="FFFFFF"/>
                </a:solidFill>
                <a:latin typeface="Trebuchet MS"/>
              </a:rPr>
              <a:t>functor</a:t>
            </a:r>
            <a:r>
              <a:rPr lang="en-US" altLang="zh-CN" sz="2000" spc="-1" dirty="0">
                <a:solidFill>
                  <a:srgbClr val="FFFFFF"/>
                </a:solidFill>
                <a:latin typeface="Trebuchet MS"/>
              </a:rPr>
              <a:t> </a:t>
            </a:r>
            <a:r>
              <a:rPr lang="zh-CN" altLang="en-US" sz="2000" spc="-1" dirty="0">
                <a:solidFill>
                  <a:srgbClr val="FFFFFF"/>
                </a:solidFill>
                <a:latin typeface="Trebuchet MS"/>
                <a:ea typeface="DejaVu Sans"/>
              </a:rPr>
              <a:t>）中的参数列表。</a:t>
            </a:r>
            <a:endParaRPr lang="en-US" sz="2000" b="0" strike="noStrike" spc="-1" dirty="0">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extLst>
              <p:ext uri="{D42A27DB-BD31-4B8C-83A1-F6EECF244321}">
                <p14:modId xmlns:p14="http://schemas.microsoft.com/office/powerpoint/2010/main" val="3379332618"/>
              </p:ext>
            </p:extLst>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4136723" y="61275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让矩阵乘法</a:t>
            </a:r>
            <a:r>
              <a:rPr lang="zh-CN" altLang="en-US" sz="4400" b="0" strike="noStrike" spc="-1" dirty="0">
                <a:solidFill>
                  <a:srgbClr val="C0504D"/>
                </a:solidFill>
                <a:latin typeface="Trebuchet MS"/>
              </a:rPr>
              <a:t>真正</a:t>
            </a:r>
            <a:r>
              <a:rPr lang="zh-CN" altLang="en-US" sz="4400" b="0" strike="noStrike" spc="-1" dirty="0">
                <a:solidFill>
                  <a:srgbClr val="000000"/>
                </a:solidFill>
                <a:latin typeface="Trebuchet MS"/>
              </a:rPr>
              <a:t>加快</a:t>
            </a:r>
            <a:endParaRPr lang="en-US" sz="4400" b="0" strike="noStrike" spc="-1" dirty="0">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上面的内容中，我们的目标是讲解示范</a:t>
            </a:r>
            <a:r>
              <a:rPr lang="zh-CN" altLang="en-US" sz="3200" b="0" strike="noStrike" spc="-1" dirty="0">
                <a:solidFill>
                  <a:srgbClr val="000000"/>
                </a:solidFill>
                <a:latin typeface="Trebuchet MS"/>
              </a:rPr>
              <a:t>如何去使用私有内存、局部内存、全局内存。其实这个过程中我们忽略了很多已知的能够让矩阵乘法运行很快速的已有方法：</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工作项的数目必须是基本机器（</a:t>
            </a:r>
            <a:r>
              <a:rPr lang="en-US" altLang="zh-CN" sz="2800" b="0" strike="noStrike" spc="-1" dirty="0">
                <a:solidFill>
                  <a:srgbClr val="000000"/>
                </a:solidFill>
                <a:latin typeface="Trebuchet MS"/>
              </a:rPr>
              <a:t>fundamental machine</a:t>
            </a:r>
            <a:r>
              <a:rPr lang="zh-CN" altLang="en-US" sz="2800" b="0" strike="noStrike" spc="-1" dirty="0">
                <a:solidFill>
                  <a:srgbClr val="000000"/>
                </a:solidFill>
                <a:latin typeface="Trebuchet MS"/>
              </a:rPr>
              <a:t>）的“向量带宽（</a:t>
            </a:r>
            <a:r>
              <a:rPr lang="en-US" altLang="zh-CN" sz="2800" b="0" strike="noStrike" spc="-1" dirty="0">
                <a:solidFill>
                  <a:srgbClr val="000000"/>
                </a:solidFill>
                <a:latin typeface="Trebuchet MS"/>
              </a:rPr>
              <a:t>vector width</a:t>
            </a:r>
            <a:r>
              <a:rPr lang="zh-CN" altLang="en-US" sz="2800" b="0" strike="noStrike" spc="-1" dirty="0">
                <a:solidFill>
                  <a:srgbClr val="000000"/>
                </a:solidFill>
                <a:latin typeface="Trebuchet MS"/>
              </a:rPr>
              <a:t>）”的倍数（</a:t>
            </a:r>
            <a:r>
              <a:rPr lang="en-US" altLang="zh-CN" sz="2800" b="0" strike="noStrike" spc="-1" dirty="0">
                <a:solidFill>
                  <a:srgbClr val="000000"/>
                </a:solidFill>
                <a:latin typeface="Trebuchet MS"/>
              </a:rPr>
              <a:t>multiple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对应的是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的</a:t>
            </a:r>
            <a:r>
              <a:rPr lang="en-US" sz="2800" b="0" strike="noStrike" spc="-1" dirty="0" err="1">
                <a:solidFill>
                  <a:srgbClr val="000000"/>
                </a:solidFill>
                <a:latin typeface="Trebuchet MS"/>
              </a:rPr>
              <a:t>wavefront</a:t>
            </a:r>
            <a:r>
              <a:rPr lang="zh-CN" altLang="en-US" sz="2800" spc="-1" dirty="0">
                <a:solidFill>
                  <a:srgbClr val="000000"/>
                </a:solidFill>
                <a:latin typeface="Trebuchet MS"/>
              </a:rPr>
              <a:t>， </a:t>
            </a:r>
            <a:r>
              <a:rPr lang="en-US" altLang="zh-CN" sz="2800" spc="-1" dirty="0">
                <a:solidFill>
                  <a:srgbClr val="000000"/>
                </a:solidFill>
                <a:latin typeface="Trebuchet MS"/>
              </a:rPr>
              <a:t>NVIDIA </a:t>
            </a:r>
            <a:r>
              <a:rPr lang="zh-CN" altLang="en-US" sz="2800" spc="-1" dirty="0">
                <a:solidFill>
                  <a:srgbClr val="000000"/>
                </a:solidFill>
                <a:latin typeface="Trebuchet MS"/>
              </a:rPr>
              <a:t>的 </a:t>
            </a:r>
            <a:r>
              <a:rPr lang="en-US" sz="2800" b="0" strike="noStrike" spc="-1" dirty="0">
                <a:solidFill>
                  <a:srgbClr val="000000"/>
                </a:solidFill>
                <a:latin typeface="Trebuchet MS"/>
              </a:rPr>
              <a:t>warp </a:t>
            </a:r>
            <a:r>
              <a:rPr lang="zh-CN" altLang="en-US" sz="2800" b="0" strike="noStrike" spc="-1" dirty="0">
                <a:solidFill>
                  <a:srgbClr val="000000"/>
                </a:solidFill>
                <a:latin typeface="Trebuchet MS"/>
              </a:rPr>
              <a:t>， 以及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上面的矢量单元所暴露的 </a:t>
            </a:r>
            <a:r>
              <a:rPr lang="en-US" altLang="zh-CN" sz="2800" spc="-1" dirty="0">
                <a:solidFill>
                  <a:srgbClr val="000000"/>
                </a:solidFill>
                <a:latin typeface="Trebuchet MS"/>
              </a:rPr>
              <a:t>SIMD </a:t>
            </a:r>
            <a:r>
              <a:rPr lang="zh-CN" altLang="en-US" sz="2800" spc="-1" dirty="0">
                <a:solidFill>
                  <a:srgbClr val="000000"/>
                </a:solidFill>
                <a:latin typeface="Trebuchet MS"/>
              </a:rPr>
              <a:t>通道数。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要优化数据复用，你需要使用分块技术（</a:t>
            </a:r>
            <a:r>
              <a:rPr lang="en-US" altLang="zh-CN" sz="2800" b="0" strike="noStrike" spc="-1" dirty="0">
                <a:solidFill>
                  <a:srgbClr val="000000"/>
                </a:solidFill>
                <a:latin typeface="Trebuchet MS"/>
              </a:rPr>
              <a:t>blocking techniques</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将矩阵分解成小块，三个小块正好适合最快的内存（私有内存）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将小块复制进局部内存</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在拆解出来的小块上运行乘法</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接下来的讲义中我们将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中的矩阵乘法程序进行了修改，使其能用我们的测试套件实现分块结果（</a:t>
            </a:r>
            <a:r>
              <a:rPr lang="en-US" altLang="zh-CN" sz="2800" b="0" strike="noStrike" spc="-1" dirty="0">
                <a:solidFill>
                  <a:srgbClr val="000000"/>
                </a:solidFill>
                <a:latin typeface="Trebuchet MS"/>
              </a:rPr>
              <a:t>blocked results</a:t>
            </a:r>
            <a:r>
              <a:rPr lang="zh-CN" altLang="en-US" sz="2800" b="0" strike="noStrike" spc="-1" dirty="0">
                <a:solidFill>
                  <a:srgbClr val="000000"/>
                </a:solidFill>
                <a:latin typeface="Trebuchet MS"/>
              </a:rPr>
              <a:t>）。其中使用了寄存器分块（</a:t>
            </a:r>
            <a:r>
              <a:rPr lang="en-US" altLang="zh-CN" sz="2800" b="0" strike="noStrike" spc="-1" dirty="0">
                <a:solidFill>
                  <a:srgbClr val="000000"/>
                </a:solidFill>
                <a:latin typeface="Trebuchet MS"/>
              </a:rPr>
              <a:t>register blocking</a:t>
            </a:r>
            <a:r>
              <a:rPr lang="zh-CN" altLang="en-US" sz="2800" b="0" strike="noStrike" spc="-1" dirty="0">
                <a:solidFill>
                  <a:srgbClr val="000000"/>
                </a:solidFill>
                <a:latin typeface="Trebuchet MS"/>
              </a:rPr>
              <a:t>），分块大小映射到 </a:t>
            </a:r>
            <a:r>
              <a:rPr lang="en-US" altLang="zh-CN" sz="2800" b="0" strike="noStrike" spc="-1" dirty="0">
                <a:solidFill>
                  <a:srgbClr val="000000"/>
                </a:solidFill>
                <a:latin typeface="Trebuchet MS"/>
              </a:rPr>
              <a:t>GPU </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warp </a:t>
            </a:r>
            <a:r>
              <a:rPr lang="zh-CN" altLang="en-US" sz="2800" b="0" strike="noStrike" spc="-1" dirty="0">
                <a:solidFill>
                  <a:srgbClr val="000000"/>
                </a:solidFill>
                <a:latin typeface="Trebuchet MS"/>
              </a:rPr>
              <a:t>规模上。</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687" name="CustomShape 2"/>
          <p:cNvSpPr/>
          <p:nvPr/>
        </p:nvSpPr>
        <p:spPr>
          <a:xfrm>
            <a:off x="179460" y="121392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矩阵存储在全局内存中</a:t>
            </a:r>
            <a:endParaRPr lang="en-US" altLang="zh-CN" sz="3200" spc="-1" dirty="0"/>
          </a:p>
        </p:txBody>
      </p:sp>
      <p:graphicFrame>
        <p:nvGraphicFramePr>
          <p:cNvPr id="1688" name="Table 3"/>
          <p:cNvGraphicFramePr/>
          <p:nvPr/>
        </p:nvGraphicFramePr>
        <p:xfrm>
          <a:off x="545935" y="1866960"/>
          <a:ext cx="7920360" cy="3209160"/>
        </p:xfrm>
        <a:graphic>
          <a:graphicData uri="http://schemas.openxmlformats.org/drawingml/2006/table">
            <a:tbl>
              <a:tblPr/>
              <a:tblGrid>
                <a:gridCol w="5252566">
                  <a:extLst>
                    <a:ext uri="{9D8B030D-6E8A-4147-A177-3AD203B41FA5}">
                      <a16:colId xmlns:a16="http://schemas.microsoft.com/office/drawing/2014/main" val="20000"/>
                    </a:ext>
                  </a:extLst>
                </a:gridCol>
                <a:gridCol w="1314107">
                  <a:extLst>
                    <a:ext uri="{9D8B030D-6E8A-4147-A177-3AD203B41FA5}">
                      <a16:colId xmlns:a16="http://schemas.microsoft.com/office/drawing/2014/main" val="20001"/>
                    </a:ext>
                  </a:extLst>
                </a:gridCol>
                <a:gridCol w="1353687">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600" b="1" strike="noStrike" spc="-1" dirty="0">
                          <a:solidFill>
                            <a:srgbClr val="000000"/>
                          </a:solidFill>
                          <a:latin typeface="Trebuchet MS"/>
                        </a:rPr>
                        <a:t>情景</a:t>
                      </a:r>
                      <a:endParaRPr lang="en-US" sz="16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600" b="1" strike="noStrike" spc="-1" dirty="0">
                          <a:solidFill>
                            <a:srgbClr val="000000"/>
                          </a:solidFill>
                          <a:latin typeface="Trebuchet MS"/>
                        </a:rPr>
                        <a:t>算力：</a:t>
                      </a:r>
                      <a:r>
                        <a:rPr lang="en-US" sz="1600" b="1" strike="noStrike" spc="-1" dirty="0">
                          <a:solidFill>
                            <a:srgbClr val="000000"/>
                          </a:solidFill>
                          <a:latin typeface="Trebuchet MS"/>
                        </a:rPr>
                        <a:t>MFLOPS</a:t>
                      </a:r>
                      <a:endParaRPr lang="en-US" sz="16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600" b="0" strike="noStrike" spc="-1">
                          <a:solidFill>
                            <a:srgbClr val="000000"/>
                          </a:solidFill>
                          <a:latin typeface="Trebuchet MS"/>
                        </a:rPr>
                        <a:t>CPU</a:t>
                      </a:r>
                      <a:endParaRPr lang="en-US" sz="16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GPU</a:t>
                      </a:r>
                      <a:endParaRPr lang="en-US" sz="16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600" b="0" strike="noStrike" spc="-1" dirty="0">
                          <a:solidFill>
                            <a:srgbClr val="000000"/>
                          </a:solidFill>
                          <a:latin typeface="Trebuchet MS"/>
                        </a:rPr>
                        <a:t>顺序（</a:t>
                      </a:r>
                      <a:r>
                        <a:rPr lang="en-US" altLang="zh-CN" sz="1600" b="0" strike="noStrike" spc="-1" dirty="0">
                          <a:solidFill>
                            <a:srgbClr val="000000"/>
                          </a:solidFill>
                          <a:latin typeface="Trebuchet MS"/>
                        </a:rPr>
                        <a:t>Sequential</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不使用</a:t>
                      </a:r>
                      <a:r>
                        <a:rPr lang="en-US" altLang="zh-CN" sz="1600" b="0" strike="noStrike" spc="-1" dirty="0">
                          <a:solidFill>
                            <a:srgbClr val="000000"/>
                          </a:solidFill>
                          <a:latin typeface="Trebuchet MS"/>
                        </a:rPr>
                        <a:t> OpenCL)</a:t>
                      </a:r>
                      <a:endParaRPr lang="en-US" altLang="zh-CN" sz="16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887.2</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N/A</a:t>
                      </a:r>
                      <a:endParaRPr lang="en-US" sz="16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600" b="0" strike="noStrike" spc="-1" dirty="0">
                          <a:solidFill>
                            <a:srgbClr val="000000"/>
                          </a:solidFill>
                          <a:latin typeface="Trebuchet MS"/>
                        </a:rPr>
                        <a:t>C(</a:t>
                      </a:r>
                      <a:r>
                        <a:rPr lang="en-US" sz="1600" b="0" strike="noStrike" spc="-1" dirty="0" err="1">
                          <a:solidFill>
                            <a:srgbClr val="000000"/>
                          </a:solidFill>
                          <a:latin typeface="Trebuchet MS"/>
                        </a:rPr>
                        <a:t>i,j</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3,926.1</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3,720.9</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），全存放在全局内存</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3,379.5</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4,195.8</a:t>
                      </a:r>
                      <a:endParaRPr lang="en-US" sz="16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altLang="zh-CN" sz="1600" b="0" strike="noStrike" spc="-1" dirty="0">
                          <a:solidFill>
                            <a:srgbClr val="000000"/>
                          </a:solidFill>
                          <a:latin typeface="Trebuchet MS"/>
                        </a:rPr>
                        <a:t>C </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3,385.8</a:t>
                      </a:r>
                      <a:endParaRPr lang="en-US" sz="16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600" b="0" strike="noStrike" spc="-1" dirty="0">
                          <a:solidFill>
                            <a:srgbClr val="000000"/>
                          </a:solidFill>
                          <a:latin typeface="Trebuchet MS"/>
                        </a:rPr>
                        <a:t>8,584.3</a:t>
                      </a:r>
                      <a:endParaRPr lang="en-US" sz="16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600" b="0" strike="noStrike" spc="-1" dirty="0">
                          <a:solidFill>
                            <a:srgbClr val="000000"/>
                          </a:solidFill>
                          <a:latin typeface="Trebuchet MS"/>
                        </a:rPr>
                        <a:t>C</a:t>
                      </a:r>
                      <a:r>
                        <a:rPr lang="zh-CN" altLang="en-US" sz="1600" b="0" strike="noStrike" spc="-1" dirty="0">
                          <a:solidFill>
                            <a:srgbClr val="000000"/>
                          </a:solidFill>
                          <a:latin typeface="Trebuchet MS"/>
                        </a:rPr>
                        <a:t>每个工作项（</a:t>
                      </a:r>
                      <a:r>
                        <a:rPr lang="en-US" altLang="zh-CN" sz="1600" b="0" strike="noStrike" spc="-1" dirty="0">
                          <a:solidFill>
                            <a:srgbClr val="000000"/>
                          </a:solidFill>
                          <a:latin typeface="Trebuchet MS"/>
                        </a:rPr>
                        <a:t>work-item</a:t>
                      </a:r>
                      <a:r>
                        <a:rPr lang="zh-CN" altLang="en-US" sz="1600" b="0" strike="noStrike" spc="-1" dirty="0">
                          <a:solidFill>
                            <a:srgbClr val="000000"/>
                          </a:solidFill>
                          <a:latin typeface="Trebuchet MS"/>
                        </a:rPr>
                        <a:t>）一行（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a:t>
                      </a:r>
                      <a:r>
                        <a:rPr lang="en-US" altLang="zh-CN" sz="1600" b="0" strike="noStrike" spc="-1" dirty="0">
                          <a:solidFill>
                            <a:srgbClr val="000000"/>
                          </a:solidFill>
                          <a:latin typeface="Trebuchet MS"/>
                        </a:rPr>
                        <a:t> </a:t>
                      </a:r>
                      <a:r>
                        <a:rPr lang="en-US" sz="1600" b="0" strike="noStrike" spc="-1" dirty="0">
                          <a:solidFill>
                            <a:srgbClr val="000000"/>
                          </a:solidFill>
                          <a:latin typeface="Trebuchet MS"/>
                        </a:rPr>
                        <a:t> A </a:t>
                      </a:r>
                      <a:r>
                        <a:rPr lang="zh-CN" altLang="en-US" sz="1600" b="0" strike="noStrike" spc="-1" dirty="0">
                          <a:solidFill>
                            <a:srgbClr val="000000"/>
                          </a:solidFill>
                          <a:latin typeface="Trebuchet MS"/>
                        </a:rPr>
                        <a:t>的行（</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）存放在私有内存中</a:t>
                      </a:r>
                      <a:r>
                        <a:rPr lang="en-US" sz="1600" b="0" strike="noStrike" spc="-1" dirty="0">
                          <a:solidFill>
                            <a:srgbClr val="000000"/>
                          </a:solidFill>
                          <a:latin typeface="Trebuchet MS"/>
                        </a:rPr>
                        <a:t>, B </a:t>
                      </a:r>
                      <a:r>
                        <a:rPr lang="zh-CN" altLang="en-US" sz="1600" b="0" strike="noStrike" spc="-1" dirty="0">
                          <a:solidFill>
                            <a:srgbClr val="000000"/>
                          </a:solidFill>
                          <a:latin typeface="Trebuchet MS"/>
                        </a:rPr>
                        <a:t>的列（</a:t>
                      </a:r>
                      <a:r>
                        <a:rPr lang="en-US" altLang="zh-CN" sz="1600" b="0" strike="noStrike" spc="-1" dirty="0">
                          <a:solidFill>
                            <a:srgbClr val="000000"/>
                          </a:solidFill>
                          <a:latin typeface="Trebuchet MS"/>
                        </a:rPr>
                        <a:t>row</a:t>
                      </a:r>
                      <a:r>
                        <a:rPr lang="zh-CN" altLang="en-US" sz="1600" b="0" strike="noStrike" spc="-1" dirty="0">
                          <a:solidFill>
                            <a:srgbClr val="000000"/>
                          </a:solidFill>
                          <a:latin typeface="Trebuchet MS"/>
                        </a:rPr>
                        <a:t>）存放在局部内存中</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a:solidFill>
                            <a:srgbClr val="000000"/>
                          </a:solidFill>
                          <a:latin typeface="Trebuchet MS"/>
                        </a:rPr>
                        <a:t>10,047.5</a:t>
                      </a:r>
                      <a:endParaRPr lang="en-US" sz="1600" b="0" strike="noStrike" spc="-1">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tc>
                  <a:txBody>
                    <a:bodyPr/>
                    <a:lstStyle/>
                    <a:p>
                      <a:pPr algn="ctr">
                        <a:lnSpc>
                          <a:spcPct val="100000"/>
                        </a:lnSpc>
                      </a:pPr>
                      <a:r>
                        <a:rPr lang="en-US" sz="1600" b="0" strike="noStrike" spc="-1" dirty="0">
                          <a:solidFill>
                            <a:srgbClr val="000000"/>
                          </a:solidFill>
                          <a:latin typeface="Trebuchet MS"/>
                        </a:rPr>
                        <a:t>8,181.9</a:t>
                      </a:r>
                      <a:endParaRPr lang="en-US" sz="1600" b="0" strike="noStrike" spc="-1" dirty="0">
                        <a:latin typeface="Arial"/>
                      </a:endParaRPr>
                    </a:p>
                  </a:txBody>
                  <a:tcPr>
                    <a:lnT w="12240" cap="flat" cmpd="sng" algn="ctr">
                      <a:solidFill>
                        <a:srgbClr val="000000"/>
                      </a:solidFill>
                      <a:prstDash val="solid"/>
                      <a:round/>
                      <a:headEnd type="none" w="med" len="med"/>
                      <a:tailEnd type="none" w="med" len="med"/>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07640" y="5273040"/>
            <a:ext cx="7149037"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400" spc="-1" dirty="0">
                <a:solidFill>
                  <a:srgbClr val="000000"/>
                </a:solidFill>
                <a:latin typeface="Trebuchet MS"/>
              </a:rPr>
              <a:t>此处用的 </a:t>
            </a:r>
            <a:r>
              <a:rPr lang="en-US" altLang="zh-CN" sz="1400" spc="-1" dirty="0">
                <a:solidFill>
                  <a:srgbClr val="000000"/>
                </a:solidFill>
                <a:latin typeface="Trebuchet MS"/>
              </a:rPr>
              <a:t>GPU </a:t>
            </a:r>
            <a:r>
              <a:rPr lang="zh-CN" altLang="en-US" sz="1400" spc="-1" dirty="0">
                <a:solidFill>
                  <a:srgbClr val="000000"/>
                </a:solidFill>
                <a:latin typeface="Trebuchet MS"/>
              </a:rPr>
              <a:t>设备是 </a:t>
            </a:r>
            <a:r>
              <a:rPr lang="en-US" altLang="zh-CN" sz="1400" spc="-1" dirty="0">
                <a:solidFill>
                  <a:srgbClr val="000000"/>
                </a:solidFill>
                <a:latin typeface="Trebuchet MS"/>
              </a:rPr>
              <a:t>Tesla® M2090 GPU </a:t>
            </a:r>
            <a:r>
              <a:rPr lang="zh-CN" altLang="en-US" sz="1400" spc="-1" dirty="0">
                <a:solidFill>
                  <a:srgbClr val="000000"/>
                </a:solidFill>
                <a:latin typeface="Trebuchet MS"/>
              </a:rPr>
              <a:t>，来自</a:t>
            </a:r>
            <a:r>
              <a:rPr lang="en-US" altLang="zh-CN" sz="1400" spc="-1" dirty="0">
                <a:solidFill>
                  <a:srgbClr val="000000"/>
                </a:solidFill>
                <a:latin typeface="Trebuchet MS"/>
              </a:rPr>
              <a:t>NVIDIA® </a:t>
            </a:r>
            <a:r>
              <a:rPr lang="zh-CN" altLang="en-US" sz="1400" spc="-1" dirty="0">
                <a:solidFill>
                  <a:srgbClr val="000000"/>
                </a:solidFill>
                <a:latin typeface="Trebuchet MS"/>
              </a:rPr>
              <a:t>，有 </a:t>
            </a:r>
            <a:r>
              <a:rPr lang="en-US" altLang="zh-CN" sz="1400" spc="-1" dirty="0">
                <a:solidFill>
                  <a:srgbClr val="000000"/>
                </a:solidFill>
                <a:latin typeface="Trebuchet MS"/>
              </a:rPr>
              <a:t>16</a:t>
            </a:r>
            <a:r>
              <a:rPr lang="zh-CN" altLang="en-US" sz="1400" spc="-1" dirty="0">
                <a:solidFill>
                  <a:srgbClr val="000000"/>
                </a:solidFill>
                <a:latin typeface="Trebuchet MS"/>
              </a:rPr>
              <a:t> 个计算单元（</a:t>
            </a:r>
            <a:r>
              <a:rPr lang="en-US" altLang="zh-CN" sz="1400" spc="-1" dirty="0">
                <a:solidFill>
                  <a:srgbClr val="000000"/>
                </a:solidFill>
                <a:latin typeface="Trebuchet MS"/>
              </a:rPr>
              <a:t>CU</a:t>
            </a:r>
            <a:r>
              <a:rPr lang="zh-CN" altLang="en-US" sz="1400" spc="-1" dirty="0">
                <a:solidFill>
                  <a:srgbClr val="000000"/>
                </a:solidFill>
                <a:latin typeface="Trebuchet MS"/>
              </a:rPr>
              <a:t>），</a:t>
            </a:r>
            <a:r>
              <a:rPr lang="en-US" altLang="zh-CN" sz="1400" spc="-1" dirty="0">
                <a:solidFill>
                  <a:srgbClr val="000000"/>
                </a:solidFill>
                <a:latin typeface="Trebuchet MS"/>
              </a:rPr>
              <a:t>512 </a:t>
            </a:r>
            <a:r>
              <a:rPr lang="zh-CN" altLang="en-US" sz="1400" spc="-1" dirty="0">
                <a:solidFill>
                  <a:srgbClr val="000000"/>
                </a:solidFill>
                <a:latin typeface="Trebuchet MS"/>
              </a:rPr>
              <a:t>个处理元素（</a:t>
            </a:r>
            <a:r>
              <a:rPr lang="en-US" altLang="zh-CN" sz="1400" spc="-1" dirty="0">
                <a:solidFill>
                  <a:srgbClr val="000000"/>
                </a:solidFill>
                <a:latin typeface="Trebuchet MS"/>
              </a:rPr>
              <a:t>PE</a:t>
            </a:r>
            <a:r>
              <a:rPr lang="zh-CN" altLang="en-US" sz="1400" spc="-1" dirty="0">
                <a:solidFill>
                  <a:srgbClr val="000000"/>
                </a:solidFill>
                <a:latin typeface="Trebuchet MS"/>
              </a:rPr>
              <a:t>）</a:t>
            </a:r>
            <a:endParaRPr lang="en-US" altLang="zh-CN" sz="1400" spc="-1" dirty="0"/>
          </a:p>
          <a:p>
            <a:pPr>
              <a:lnSpc>
                <a:spcPct val="100000"/>
              </a:lnSpc>
            </a:pPr>
            <a:r>
              <a:rPr lang="zh-CN" altLang="en-US" sz="1400" spc="-1" dirty="0">
                <a:solidFill>
                  <a:srgbClr val="000000"/>
                </a:solidFill>
                <a:latin typeface="Trebuchet MS"/>
              </a:rPr>
              <a:t>所用的 </a:t>
            </a:r>
            <a:r>
              <a:rPr lang="en-US" altLang="zh-CN" sz="1400" spc="-1" dirty="0">
                <a:solidFill>
                  <a:srgbClr val="000000"/>
                </a:solidFill>
                <a:latin typeface="Trebuchet MS"/>
              </a:rPr>
              <a:t>CPU </a:t>
            </a:r>
            <a:r>
              <a:rPr lang="zh-CN" altLang="en-US" sz="1400" spc="-1" dirty="0">
                <a:solidFill>
                  <a:srgbClr val="000000"/>
                </a:solidFill>
                <a:latin typeface="Trebuchet MS"/>
              </a:rPr>
              <a:t>设备是</a:t>
            </a:r>
            <a:r>
              <a:rPr lang="en-US" altLang="zh-CN" sz="1400" spc="-1" dirty="0">
                <a:solidFill>
                  <a:srgbClr val="000000"/>
                </a:solidFill>
                <a:latin typeface="Trebuchet MS"/>
              </a:rPr>
              <a:t> Intel® Xeon® CPU, E5649 @ 2.53GHz</a:t>
            </a:r>
            <a:endParaRPr lang="en-US" altLang="zh-CN" sz="1400" spc="-1" dirty="0"/>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467160" y="61331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
        <p:nvSpPr>
          <p:cNvPr id="8" name="CustomShape 7">
            <a:extLst>
              <a:ext uri="{FF2B5EF4-FFF2-40B4-BE49-F238E27FC236}">
                <a16:creationId xmlns:a16="http://schemas.microsoft.com/office/drawing/2014/main" id="{AB9FE79E-DE4C-47E4-96ED-1AA1553059E2}"/>
              </a:ext>
            </a:extLst>
          </p:cNvPr>
          <p:cNvSpPr/>
          <p:nvPr/>
        </p:nvSpPr>
        <p:spPr>
          <a:xfrm>
            <a:off x="4968360" y="5596704"/>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400" spc="-1" dirty="0">
                <a:solidFill>
                  <a:srgbClr val="C0504D"/>
                </a:solidFill>
                <a:latin typeface="Trebuchet MS"/>
              </a:rPr>
              <a:t>目前为止最显著的性能提升！</a:t>
            </a:r>
            <a:endParaRPr lang="en-US" sz="2400" b="0" strike="noStrike" spc="-1" dirty="0">
              <a:latin typeface="Arial"/>
            </a:endParaRPr>
          </a:p>
        </p:txBody>
      </p:sp>
      <p:sp>
        <p:nvSpPr>
          <p:cNvPr id="9" name="CustomShape 8">
            <a:extLst>
              <a:ext uri="{FF2B5EF4-FFF2-40B4-BE49-F238E27FC236}">
                <a16:creationId xmlns:a16="http://schemas.microsoft.com/office/drawing/2014/main" id="{5BC04A35-476F-4DD5-AF3A-F94AF2B87C7A}"/>
              </a:ext>
            </a:extLst>
          </p:cNvPr>
          <p:cNvSpPr/>
          <p:nvPr/>
        </p:nvSpPr>
        <p:spPr>
          <a:xfrm flipV="1">
            <a:off x="7513523" y="4958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126442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a:t>
            </a:r>
            <a:r>
              <a:rPr lang="zh-CN" altLang="en-US" sz="3600" b="0" strike="noStrike" spc="-1" dirty="0">
                <a:solidFill>
                  <a:srgbClr val="000000"/>
                </a:solidFill>
                <a:latin typeface="Trebuchet MS"/>
              </a:rPr>
              <a:t>使用局部内存</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使用局部内存来最小化内存移动带来的性能开销，从而进一步优化你的矩阵乘法程序</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从已经使用了私有内存的练习</a:t>
            </a:r>
            <a:r>
              <a:rPr lang="en-US" sz="2800" b="0" strike="noStrike" spc="-1" dirty="0">
                <a:solidFill>
                  <a:srgbClr val="000000"/>
                </a:solidFill>
                <a:latin typeface="Trebuchet MS"/>
              </a:rPr>
              <a:t> 7</a:t>
            </a:r>
            <a:r>
              <a:rPr lang="zh-CN" altLang="en-US" sz="2800" spc="-1" dirty="0">
                <a:solidFill>
                  <a:srgbClr val="000000"/>
                </a:solidFill>
                <a:latin typeface="Trebuchet MS"/>
              </a:rPr>
              <a:t> 的代码开始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修改核函数，使之每个工作组都将所用到的</a:t>
            </a:r>
            <a:r>
              <a:rPr lang="en-US" altLang="zh-CN" sz="2800" b="0" strike="noStrike" spc="-1" dirty="0">
                <a:solidFill>
                  <a:srgbClr val="000000"/>
                </a:solidFill>
                <a:latin typeface="Trebuchet MS"/>
              </a:rPr>
              <a:t>B</a:t>
            </a:r>
            <a:r>
              <a:rPr lang="zh-CN" altLang="en-US" sz="2800" b="0" strike="noStrike" spc="-1" dirty="0">
                <a:solidFill>
                  <a:srgbClr val="000000"/>
                </a:solidFill>
                <a:latin typeface="Trebuchet MS"/>
              </a:rPr>
              <a:t>中的列复制到局部内存</a:t>
            </a:r>
            <a:endParaRPr lang="en-US" altLang="zh-CN" sz="2800" b="0" strike="noStrike" spc="-1" dirty="0">
              <a:solidFill>
                <a:srgbClr val="000000"/>
              </a:solidFill>
              <a:latin typeface="Trebuchet MS"/>
            </a:endParaRPr>
          </a:p>
          <a:p>
            <a:pPr marL="743040" lvl="1" indent="-285120">
              <a:spcBef>
                <a:spcPts val="561"/>
              </a:spcBef>
              <a:buClr>
                <a:srgbClr val="000000"/>
              </a:buClr>
              <a:buFont typeface="Arial"/>
              <a:buChar char="–"/>
            </a:pPr>
            <a:r>
              <a:rPr lang="zh-CN" altLang="en-US" sz="2800" spc="-1" dirty="0">
                <a:solidFill>
                  <a:srgbClr val="000000"/>
                </a:solidFill>
                <a:latin typeface="Trebuchet MS"/>
              </a:rPr>
              <a:t>一步一步优化，将中间版本的程序都保存下来，追踪纪录好性能提升的过程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标准输出信息，证明矩阵乘法计算结果正确</a:t>
            </a:r>
            <a:endParaRPr lang="en-US" altLang="zh-CN" sz="2800" spc="-1" dirty="0"/>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altLang="zh-CN" sz="2800" spc="-1" dirty="0">
                <a:solidFill>
                  <a:srgbClr val="000000"/>
                </a:solidFill>
                <a:latin typeface="Trebuchet MS"/>
              </a:rPr>
              <a:t>  MFLOPS</a:t>
            </a:r>
            <a:endParaRPr lang="en-US" altLang="zh-CN" sz="2800" spc="-1" dirty="0"/>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附加内容</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 </a:t>
            </a:r>
            <a:r>
              <a:rPr lang="en-US" altLang="zh-CN" sz="2800" b="0" strike="noStrike" spc="-1" dirty="0">
                <a:solidFill>
                  <a:srgbClr val="000000"/>
                </a:solidFill>
                <a:latin typeface="Trebuchet MS"/>
              </a:rPr>
              <a:t>NVIDIA OpenCL SDK </a:t>
            </a:r>
            <a:r>
              <a:rPr lang="zh-CN" altLang="en-US" sz="2800" b="0" strike="noStrike" spc="-1" dirty="0">
                <a:solidFill>
                  <a:srgbClr val="000000"/>
                </a:solidFill>
                <a:latin typeface="Trebuchet MS"/>
              </a:rPr>
              <a:t>样例中寻找最快速的分块方案来实现的矩阵乘法，运行一下，和你自己写的相对</a:t>
            </a:r>
            <a:r>
              <a:rPr lang="zh-CN" altLang="en-US" sz="2800" b="0" strike="noStrike" spc="-1">
                <a:solidFill>
                  <a:srgbClr val="000000"/>
                </a:solidFill>
                <a:latin typeface="Trebuchet MS"/>
              </a:rPr>
              <a:t>比。</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zh-CN" altLang="en-US" sz="3200" spc="-1" dirty="0">
                <a:solidFill>
                  <a:srgbClr val="C0504D"/>
                </a:solidFill>
                <a:latin typeface="Trebuchet MS"/>
                <a:ea typeface="DejaVu Sans"/>
              </a:rPr>
              <a:t>同步 </a:t>
            </a:r>
            <a:r>
              <a:rPr lang="en-US" altLang="zh-CN" sz="3200" spc="-1" dirty="0">
                <a:solidFill>
                  <a:srgbClr val="C0504D"/>
                </a:solidFill>
                <a:latin typeface="Trebuchet MS"/>
                <a:ea typeface="DejaVu Sans"/>
              </a:rPr>
              <a:t>s</a:t>
            </a:r>
            <a:r>
              <a:rPr lang="en-US" sz="3200" b="0" strike="noStrike" spc="-1" dirty="0">
                <a:solidFill>
                  <a:srgbClr val="C0504D"/>
                </a:solidFill>
                <a:latin typeface="Trebuchet MS"/>
                <a:ea typeface="DejaVu Sans"/>
              </a:rPr>
              <a:t>ynchronization: </a:t>
            </a:r>
            <a:r>
              <a:rPr lang="zh-CN" altLang="en-US" sz="3200" b="0" strike="noStrike" spc="-1" dirty="0">
                <a:solidFill>
                  <a:srgbClr val="000000"/>
                </a:solidFill>
                <a:latin typeface="Trebuchet MS"/>
                <a:ea typeface="DejaVu Sans"/>
              </a:rPr>
              <a:t>档多个单元执行</a:t>
            </a:r>
            <a:r>
              <a:rPr lang="zh-CN" altLang="en-US" sz="3200" spc="-1" dirty="0">
                <a:solidFill>
                  <a:srgbClr val="000000"/>
                </a:solidFill>
                <a:latin typeface="Trebuchet MS"/>
              </a:rPr>
              <a:t>的时候（如多个工作项）</a:t>
            </a:r>
            <a:r>
              <a:rPr lang="zh-CN" altLang="en-US" sz="3200" b="0" strike="noStrike" spc="-1" dirty="0">
                <a:solidFill>
                  <a:srgbClr val="000000"/>
                </a:solidFill>
                <a:latin typeface="Trebuchet MS"/>
                <a:ea typeface="DejaVu Sans"/>
              </a:rPr>
              <a:t>会在执行的过程中共同达到一个已知点（</a:t>
            </a:r>
            <a:r>
              <a:rPr lang="en-US" altLang="zh-CN" sz="3200" b="0" strike="noStrike" spc="-1" dirty="0">
                <a:solidFill>
                  <a:srgbClr val="000000"/>
                </a:solidFill>
                <a:latin typeface="Trebuchet MS"/>
                <a:ea typeface="DejaVu Sans"/>
              </a:rPr>
              <a:t>known point</a:t>
            </a:r>
            <a:r>
              <a:rPr lang="zh-CN" altLang="en-US" sz="3200" b="0" strike="noStrike" spc="-1" dirty="0">
                <a:solidFill>
                  <a:srgbClr val="000000"/>
                </a:solidFill>
                <a:latin typeface="Trebuchet MS"/>
                <a:ea typeface="DejaVu Sans"/>
              </a:rPr>
              <a:t>）。最常见的例子就是屏障（</a:t>
            </a:r>
            <a:r>
              <a:rPr lang="en-US" altLang="zh-CN" sz="3200" b="0" strike="noStrike" spc="-1" dirty="0">
                <a:solidFill>
                  <a:srgbClr val="000000"/>
                </a:solidFill>
                <a:latin typeface="Trebuchet MS"/>
                <a:ea typeface="DejaVu Sans"/>
              </a:rPr>
              <a:t>barrier</a:t>
            </a:r>
            <a:r>
              <a:rPr lang="zh-CN" altLang="en-US" sz="3200" b="0" strike="noStrike" spc="-1" dirty="0">
                <a:solidFill>
                  <a:srgbClr val="000000"/>
                </a:solidFill>
                <a:latin typeface="Trebuchet MS"/>
                <a:ea typeface="DejaVu Sans"/>
              </a:rPr>
              <a:t>），</a:t>
            </a:r>
            <a:r>
              <a:rPr lang="zh-CN" altLang="en-US" sz="3200" spc="-1" dirty="0">
                <a:solidFill>
                  <a:srgbClr val="000000"/>
                </a:solidFill>
                <a:latin typeface="Trebuchet MS"/>
                <a:ea typeface="DejaVu Sans"/>
              </a:rPr>
              <a:t>就是说所有“范围内（</a:t>
            </a:r>
            <a:r>
              <a:rPr lang="en-US" altLang="zh-CN" sz="3200" spc="-1" dirty="0">
                <a:solidFill>
                  <a:srgbClr val="000000"/>
                </a:solidFill>
                <a:latin typeface="Trebuchet MS"/>
                <a:ea typeface="DejaVu Sans"/>
              </a:rPr>
              <a:t>in scope</a:t>
            </a:r>
            <a:r>
              <a:rPr lang="zh-CN" altLang="en-US" sz="3200" spc="-1" dirty="0">
                <a:solidFill>
                  <a:srgbClr val="000000"/>
                </a:solidFill>
                <a:latin typeface="Trebuchet MS"/>
                <a:ea typeface="DejaVu Sans"/>
              </a:rPr>
              <a:t>）”的执行单元都要达到</a:t>
            </a:r>
            <a:r>
              <a:rPr lang="zh-CN" altLang="en-US" sz="3200" spc="-1" dirty="0">
                <a:solidFill>
                  <a:srgbClr val="E46C0A"/>
                </a:solidFill>
                <a:latin typeface="Trebuchet MS"/>
              </a:rPr>
              <a:t>屏障（</a:t>
            </a:r>
            <a:r>
              <a:rPr lang="en-US" altLang="zh-CN" sz="3200" spc="-1" dirty="0">
                <a:solidFill>
                  <a:srgbClr val="E46C0A"/>
                </a:solidFill>
                <a:latin typeface="Trebuchet MS"/>
              </a:rPr>
              <a:t>barrier</a:t>
            </a:r>
            <a:r>
              <a:rPr lang="zh-CN" altLang="en-US" sz="3200" spc="-1" dirty="0">
                <a:solidFill>
                  <a:srgbClr val="E46C0A"/>
                </a:solidFill>
                <a:latin typeface="Trebuchet MS"/>
              </a:rPr>
              <a:t>）</a:t>
            </a:r>
            <a:r>
              <a:rPr lang="zh-CN" altLang="en-US" sz="3200" spc="-1" dirty="0">
                <a:solidFill>
                  <a:srgbClr val="000000"/>
                </a:solidFill>
                <a:latin typeface="Trebuchet MS"/>
                <a:ea typeface="DejaVu Sans"/>
              </a:rPr>
              <a:t>然后才能继续执行</a:t>
            </a:r>
            <a:endParaRPr lang="en-US" sz="3200" b="0" strike="noStrike" spc="-1" dirty="0">
              <a:latin typeface="Arial"/>
            </a:endParaRPr>
          </a:p>
        </p:txBody>
      </p:sp>
      <p:sp>
        <p:nvSpPr>
          <p:cNvPr id="107" name="CustomShape 1">
            <a:extLst>
              <a:ext uri="{FF2B5EF4-FFF2-40B4-BE49-F238E27FC236}">
                <a16:creationId xmlns:a16="http://schemas.microsoft.com/office/drawing/2014/main" id="{B7F33374-89B7-4D4A-9D83-5830E2E495AD}"/>
              </a:ext>
            </a:extLst>
          </p:cNvPr>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108" name="CustomShape 2">
            <a:extLst>
              <a:ext uri="{FF2B5EF4-FFF2-40B4-BE49-F238E27FC236}">
                <a16:creationId xmlns:a16="http://schemas.microsoft.com/office/drawing/2014/main" id="{3FA20BC5-A201-484F-8E19-C2CA0B048321}"/>
              </a:ext>
            </a:extLst>
          </p:cNvPr>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pic>
        <p:nvPicPr>
          <p:cNvPr id="109" name="Picture 1">
            <a:extLst>
              <a:ext uri="{FF2B5EF4-FFF2-40B4-BE49-F238E27FC236}">
                <a16:creationId xmlns:a16="http://schemas.microsoft.com/office/drawing/2014/main" id="{5DB73FCD-F87C-4A53-80BC-D1C5BA992247}"/>
              </a:ext>
            </a:extLst>
          </p:cNvPr>
          <p:cNvPicPr/>
          <p:nvPr/>
        </p:nvPicPr>
        <p:blipFill>
          <a:blip r:embed="rId2"/>
          <a:stretch/>
        </p:blipFill>
        <p:spPr>
          <a:xfrm>
            <a:off x="1630440" y="3045240"/>
            <a:ext cx="2045520" cy="2045520"/>
          </a:xfrm>
          <a:prstGeom prst="rect">
            <a:avLst/>
          </a:prstGeom>
          <a:ln w="25560">
            <a:noFill/>
          </a:ln>
        </p:spPr>
      </p:pic>
      <p:sp>
        <p:nvSpPr>
          <p:cNvPr id="110" name="CustomShape 4">
            <a:extLst>
              <a:ext uri="{FF2B5EF4-FFF2-40B4-BE49-F238E27FC236}">
                <a16:creationId xmlns:a16="http://schemas.microsoft.com/office/drawing/2014/main" id="{BB62C569-59C8-4005-9468-A8DD72EE9A2A}"/>
              </a:ext>
            </a:extLst>
          </p:cNvPr>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1" name="Line 5">
            <a:extLst>
              <a:ext uri="{FF2B5EF4-FFF2-40B4-BE49-F238E27FC236}">
                <a16:creationId xmlns:a16="http://schemas.microsoft.com/office/drawing/2014/main" id="{08F896E0-4FEF-42B3-B314-D971F7B70B7A}"/>
              </a:ext>
            </a:extLst>
          </p:cNvPr>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2" name="CustomShape 6">
            <a:extLst>
              <a:ext uri="{FF2B5EF4-FFF2-40B4-BE49-F238E27FC236}">
                <a16:creationId xmlns:a16="http://schemas.microsoft.com/office/drawing/2014/main" id="{92E7904C-65B0-463D-8223-576F4301E0D9}"/>
              </a:ext>
            </a:extLst>
          </p:cNvPr>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3" name="Line 7">
            <a:extLst>
              <a:ext uri="{FF2B5EF4-FFF2-40B4-BE49-F238E27FC236}">
                <a16:creationId xmlns:a16="http://schemas.microsoft.com/office/drawing/2014/main" id="{4C51FC3C-006B-4E1E-B76D-AA46EC506A81}"/>
              </a:ext>
            </a:extLst>
          </p:cNvPr>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14" name="CustomShape 8">
            <a:extLst>
              <a:ext uri="{FF2B5EF4-FFF2-40B4-BE49-F238E27FC236}">
                <a16:creationId xmlns:a16="http://schemas.microsoft.com/office/drawing/2014/main" id="{98E0EE58-9F74-4EA9-99CC-B6009FE4FE81}"/>
              </a:ext>
            </a:extLst>
          </p:cNvPr>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15" name="CustomShape 9">
            <a:extLst>
              <a:ext uri="{FF2B5EF4-FFF2-40B4-BE49-F238E27FC236}">
                <a16:creationId xmlns:a16="http://schemas.microsoft.com/office/drawing/2014/main" id="{AF356CB9-02E3-4216-8399-2B4F97F19172}"/>
              </a:ext>
            </a:extLst>
          </p:cNvPr>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16" name="Group 10">
            <a:extLst>
              <a:ext uri="{FF2B5EF4-FFF2-40B4-BE49-F238E27FC236}">
                <a16:creationId xmlns:a16="http://schemas.microsoft.com/office/drawing/2014/main" id="{0A00ADE9-75F1-4DED-8F0D-EFAB1BFEAC3D}"/>
              </a:ext>
            </a:extLst>
          </p:cNvPr>
          <p:cNvGrpSpPr/>
          <p:nvPr/>
        </p:nvGrpSpPr>
        <p:grpSpPr>
          <a:xfrm>
            <a:off x="2147760" y="3049920"/>
            <a:ext cx="1534680" cy="254880"/>
            <a:chOff x="2147760" y="3049920"/>
            <a:chExt cx="1534680" cy="254880"/>
          </a:xfrm>
        </p:grpSpPr>
        <p:sp>
          <p:nvSpPr>
            <p:cNvPr id="117" name="CustomShape 11">
              <a:extLst>
                <a:ext uri="{FF2B5EF4-FFF2-40B4-BE49-F238E27FC236}">
                  <a16:creationId xmlns:a16="http://schemas.microsoft.com/office/drawing/2014/main" id="{1946EA86-FFC9-4F4A-9805-F1751A8B64FE}"/>
                </a:ext>
              </a:extLst>
            </p:cNvPr>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8" name="CustomShape 12">
              <a:extLst>
                <a:ext uri="{FF2B5EF4-FFF2-40B4-BE49-F238E27FC236}">
                  <a16:creationId xmlns:a16="http://schemas.microsoft.com/office/drawing/2014/main" id="{04979E66-A248-44F3-9016-86016AECA8C4}"/>
                </a:ext>
              </a:extLst>
            </p:cNvPr>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19" name="CustomShape 13">
              <a:extLst>
                <a:ext uri="{FF2B5EF4-FFF2-40B4-BE49-F238E27FC236}">
                  <a16:creationId xmlns:a16="http://schemas.microsoft.com/office/drawing/2014/main" id="{3E53068B-0BD7-48D9-AF0D-5CF5E442C917}"/>
                </a:ext>
              </a:extLst>
            </p:cNvPr>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0" name="CustomShape 14">
              <a:extLst>
                <a:ext uri="{FF2B5EF4-FFF2-40B4-BE49-F238E27FC236}">
                  <a16:creationId xmlns:a16="http://schemas.microsoft.com/office/drawing/2014/main" id="{0B9287D5-B8E8-4AC0-8225-10C27392DD13}"/>
                </a:ext>
              </a:extLst>
            </p:cNvPr>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1" name="CustomShape 15">
              <a:extLst>
                <a:ext uri="{FF2B5EF4-FFF2-40B4-BE49-F238E27FC236}">
                  <a16:creationId xmlns:a16="http://schemas.microsoft.com/office/drawing/2014/main" id="{442C6AB9-BC03-40E6-B092-4C74C6FDBB6E}"/>
                </a:ext>
              </a:extLst>
            </p:cNvPr>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2" name="CustomShape 16">
              <a:extLst>
                <a:ext uri="{FF2B5EF4-FFF2-40B4-BE49-F238E27FC236}">
                  <a16:creationId xmlns:a16="http://schemas.microsoft.com/office/drawing/2014/main" id="{0A611A90-E2A4-41DA-986A-F027B0741636}"/>
                </a:ext>
              </a:extLst>
            </p:cNvPr>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23" name="Group 17">
            <a:extLst>
              <a:ext uri="{FF2B5EF4-FFF2-40B4-BE49-F238E27FC236}">
                <a16:creationId xmlns:a16="http://schemas.microsoft.com/office/drawing/2014/main" id="{25026D4D-4B7E-45DC-8540-4AABA35AE3AA}"/>
              </a:ext>
            </a:extLst>
          </p:cNvPr>
          <p:cNvGrpSpPr/>
          <p:nvPr/>
        </p:nvGrpSpPr>
        <p:grpSpPr>
          <a:xfrm>
            <a:off x="1635120" y="3305520"/>
            <a:ext cx="2047320" cy="1790280"/>
            <a:chOff x="1635120" y="3305520"/>
            <a:chExt cx="2047320" cy="1790280"/>
          </a:xfrm>
        </p:grpSpPr>
        <p:grpSp>
          <p:nvGrpSpPr>
            <p:cNvPr id="124" name="Group 18">
              <a:extLst>
                <a:ext uri="{FF2B5EF4-FFF2-40B4-BE49-F238E27FC236}">
                  <a16:creationId xmlns:a16="http://schemas.microsoft.com/office/drawing/2014/main" id="{7EA69C77-165A-4CC4-BCD5-96B11F8158C7}"/>
                </a:ext>
              </a:extLst>
            </p:cNvPr>
            <p:cNvGrpSpPr/>
            <p:nvPr/>
          </p:nvGrpSpPr>
          <p:grpSpPr>
            <a:xfrm>
              <a:off x="1635120" y="3305520"/>
              <a:ext cx="2047320" cy="1022760"/>
              <a:chOff x="1635120" y="3305520"/>
              <a:chExt cx="2047320" cy="1022760"/>
            </a:xfrm>
          </p:grpSpPr>
          <p:grpSp>
            <p:nvGrpSpPr>
              <p:cNvPr id="156" name="Group 19">
                <a:extLst>
                  <a:ext uri="{FF2B5EF4-FFF2-40B4-BE49-F238E27FC236}">
                    <a16:creationId xmlns:a16="http://schemas.microsoft.com/office/drawing/2014/main" id="{FB40357E-7381-4B5E-941B-52C1D8BE3775}"/>
                  </a:ext>
                </a:extLst>
              </p:cNvPr>
              <p:cNvGrpSpPr/>
              <p:nvPr/>
            </p:nvGrpSpPr>
            <p:grpSpPr>
              <a:xfrm>
                <a:off x="1635120" y="3305520"/>
                <a:ext cx="2047320" cy="511200"/>
                <a:chOff x="1635120" y="3305520"/>
                <a:chExt cx="2047320" cy="511200"/>
              </a:xfrm>
            </p:grpSpPr>
            <p:grpSp>
              <p:nvGrpSpPr>
                <p:cNvPr id="178" name="Group 20">
                  <a:extLst>
                    <a:ext uri="{FF2B5EF4-FFF2-40B4-BE49-F238E27FC236}">
                      <a16:creationId xmlns:a16="http://schemas.microsoft.com/office/drawing/2014/main" id="{F0171CA1-C955-4A6D-8F75-B5B809B885BD}"/>
                    </a:ext>
                  </a:extLst>
                </p:cNvPr>
                <p:cNvGrpSpPr/>
                <p:nvPr/>
              </p:nvGrpSpPr>
              <p:grpSpPr>
                <a:xfrm>
                  <a:off x="1635120" y="3305520"/>
                  <a:ext cx="2047320" cy="255240"/>
                  <a:chOff x="1635120" y="3305520"/>
                  <a:chExt cx="2047320" cy="255240"/>
                </a:xfrm>
              </p:grpSpPr>
              <p:sp>
                <p:nvSpPr>
                  <p:cNvPr id="189" name="CustomShape 21">
                    <a:extLst>
                      <a:ext uri="{FF2B5EF4-FFF2-40B4-BE49-F238E27FC236}">
                        <a16:creationId xmlns:a16="http://schemas.microsoft.com/office/drawing/2014/main" id="{9C19BB2D-C6F9-4ABA-A741-737BF4A1E45B}"/>
                      </a:ext>
                    </a:extLst>
                  </p:cNvPr>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0" name="CustomShape 22">
                    <a:extLst>
                      <a:ext uri="{FF2B5EF4-FFF2-40B4-BE49-F238E27FC236}">
                        <a16:creationId xmlns:a16="http://schemas.microsoft.com/office/drawing/2014/main" id="{5A294560-9FB4-437D-BCA7-BEFF2B41B696}"/>
                      </a:ext>
                    </a:extLst>
                  </p:cNvPr>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91" name="Group 23">
                    <a:extLst>
                      <a:ext uri="{FF2B5EF4-FFF2-40B4-BE49-F238E27FC236}">
                        <a16:creationId xmlns:a16="http://schemas.microsoft.com/office/drawing/2014/main" id="{B0E57018-312E-4420-9AC0-3F2F88B07E91}"/>
                      </a:ext>
                    </a:extLst>
                  </p:cNvPr>
                  <p:cNvGrpSpPr/>
                  <p:nvPr/>
                </p:nvGrpSpPr>
                <p:grpSpPr>
                  <a:xfrm>
                    <a:off x="2147040" y="3305520"/>
                    <a:ext cx="1535400" cy="255240"/>
                    <a:chOff x="2147040" y="3305520"/>
                    <a:chExt cx="1535400" cy="255240"/>
                  </a:xfrm>
                </p:grpSpPr>
                <p:sp>
                  <p:nvSpPr>
                    <p:cNvPr id="192" name="CustomShape 24">
                      <a:extLst>
                        <a:ext uri="{FF2B5EF4-FFF2-40B4-BE49-F238E27FC236}">
                          <a16:creationId xmlns:a16="http://schemas.microsoft.com/office/drawing/2014/main" id="{4B4BC23D-AAEA-4AFD-A5D2-D0406DBC9C3C}"/>
                        </a:ext>
                      </a:extLst>
                    </p:cNvPr>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3" name="CustomShape 25">
                      <a:extLst>
                        <a:ext uri="{FF2B5EF4-FFF2-40B4-BE49-F238E27FC236}">
                          <a16:creationId xmlns:a16="http://schemas.microsoft.com/office/drawing/2014/main" id="{FECAD6E2-7E92-4120-A84A-B86DE8D04A27}"/>
                        </a:ext>
                      </a:extLst>
                    </p:cNvPr>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4" name="CustomShape 26">
                      <a:extLst>
                        <a:ext uri="{FF2B5EF4-FFF2-40B4-BE49-F238E27FC236}">
                          <a16:creationId xmlns:a16="http://schemas.microsoft.com/office/drawing/2014/main" id="{9A928FC4-50D7-4898-AFC1-34F917734702}"/>
                        </a:ext>
                      </a:extLst>
                    </p:cNvPr>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5" name="CustomShape 27">
                      <a:extLst>
                        <a:ext uri="{FF2B5EF4-FFF2-40B4-BE49-F238E27FC236}">
                          <a16:creationId xmlns:a16="http://schemas.microsoft.com/office/drawing/2014/main" id="{9B35BFB6-93F8-4080-9152-57B7281492B9}"/>
                        </a:ext>
                      </a:extLst>
                    </p:cNvPr>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6" name="CustomShape 28">
                      <a:extLst>
                        <a:ext uri="{FF2B5EF4-FFF2-40B4-BE49-F238E27FC236}">
                          <a16:creationId xmlns:a16="http://schemas.microsoft.com/office/drawing/2014/main" id="{19C30357-0D8A-4B3C-BAAB-5CA043742C2B}"/>
                        </a:ext>
                      </a:extLst>
                    </p:cNvPr>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97" name="CustomShape 29">
                      <a:extLst>
                        <a:ext uri="{FF2B5EF4-FFF2-40B4-BE49-F238E27FC236}">
                          <a16:creationId xmlns:a16="http://schemas.microsoft.com/office/drawing/2014/main" id="{B65B0BC4-51AF-46AE-B34D-95925E42C7CE}"/>
                        </a:ext>
                      </a:extLst>
                    </p:cNvPr>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9" name="Group 30">
                  <a:extLst>
                    <a:ext uri="{FF2B5EF4-FFF2-40B4-BE49-F238E27FC236}">
                      <a16:creationId xmlns:a16="http://schemas.microsoft.com/office/drawing/2014/main" id="{030767A2-E814-46A7-9EDF-851C8CBFA772}"/>
                    </a:ext>
                  </a:extLst>
                </p:cNvPr>
                <p:cNvGrpSpPr/>
                <p:nvPr/>
              </p:nvGrpSpPr>
              <p:grpSpPr>
                <a:xfrm>
                  <a:off x="1635120" y="3561480"/>
                  <a:ext cx="2047320" cy="255240"/>
                  <a:chOff x="1635120" y="3561480"/>
                  <a:chExt cx="2047320" cy="255240"/>
                </a:xfrm>
              </p:grpSpPr>
              <p:sp>
                <p:nvSpPr>
                  <p:cNvPr id="180" name="CustomShape 31">
                    <a:extLst>
                      <a:ext uri="{FF2B5EF4-FFF2-40B4-BE49-F238E27FC236}">
                        <a16:creationId xmlns:a16="http://schemas.microsoft.com/office/drawing/2014/main" id="{20C3223F-7DFD-446F-8297-A60261FB96C8}"/>
                      </a:ext>
                    </a:extLst>
                  </p:cNvPr>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1" name="CustomShape 32">
                    <a:extLst>
                      <a:ext uri="{FF2B5EF4-FFF2-40B4-BE49-F238E27FC236}">
                        <a16:creationId xmlns:a16="http://schemas.microsoft.com/office/drawing/2014/main" id="{0B66CA31-CC0F-4BF8-9208-CE1CCC96CB1E}"/>
                      </a:ext>
                    </a:extLst>
                  </p:cNvPr>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82" name="Group 33">
                    <a:extLst>
                      <a:ext uri="{FF2B5EF4-FFF2-40B4-BE49-F238E27FC236}">
                        <a16:creationId xmlns:a16="http://schemas.microsoft.com/office/drawing/2014/main" id="{3D4F5FDD-FF2D-46E4-B0AB-0CF75192F010}"/>
                      </a:ext>
                    </a:extLst>
                  </p:cNvPr>
                  <p:cNvGrpSpPr/>
                  <p:nvPr/>
                </p:nvGrpSpPr>
                <p:grpSpPr>
                  <a:xfrm>
                    <a:off x="2147040" y="3561480"/>
                    <a:ext cx="1535400" cy="255240"/>
                    <a:chOff x="2147040" y="3561480"/>
                    <a:chExt cx="1535400" cy="255240"/>
                  </a:xfrm>
                </p:grpSpPr>
                <p:sp>
                  <p:nvSpPr>
                    <p:cNvPr id="183" name="CustomShape 34">
                      <a:extLst>
                        <a:ext uri="{FF2B5EF4-FFF2-40B4-BE49-F238E27FC236}">
                          <a16:creationId xmlns:a16="http://schemas.microsoft.com/office/drawing/2014/main" id="{EE699F30-C621-4570-A924-F1357E7BED8A}"/>
                        </a:ext>
                      </a:extLst>
                    </p:cNvPr>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4" name="CustomShape 35">
                      <a:extLst>
                        <a:ext uri="{FF2B5EF4-FFF2-40B4-BE49-F238E27FC236}">
                          <a16:creationId xmlns:a16="http://schemas.microsoft.com/office/drawing/2014/main" id="{8037D9C5-2429-401E-A76C-3E6E059E7B57}"/>
                        </a:ext>
                      </a:extLst>
                    </p:cNvPr>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5" name="CustomShape 36">
                      <a:extLst>
                        <a:ext uri="{FF2B5EF4-FFF2-40B4-BE49-F238E27FC236}">
                          <a16:creationId xmlns:a16="http://schemas.microsoft.com/office/drawing/2014/main" id="{1F070B32-1270-4E1B-8CA8-DA56D4B94BDE}"/>
                        </a:ext>
                      </a:extLst>
                    </p:cNvPr>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6" name="CustomShape 37">
                      <a:extLst>
                        <a:ext uri="{FF2B5EF4-FFF2-40B4-BE49-F238E27FC236}">
                          <a16:creationId xmlns:a16="http://schemas.microsoft.com/office/drawing/2014/main" id="{699B8BB0-B0EE-47F5-9B0D-7437E66E4E03}"/>
                        </a:ext>
                      </a:extLst>
                    </p:cNvPr>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7" name="CustomShape 38">
                      <a:extLst>
                        <a:ext uri="{FF2B5EF4-FFF2-40B4-BE49-F238E27FC236}">
                          <a16:creationId xmlns:a16="http://schemas.microsoft.com/office/drawing/2014/main" id="{73282513-8E5B-49D5-B153-EAD2CE2AA98A}"/>
                        </a:ext>
                      </a:extLst>
                    </p:cNvPr>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88" name="CustomShape 39">
                      <a:extLst>
                        <a:ext uri="{FF2B5EF4-FFF2-40B4-BE49-F238E27FC236}">
                          <a16:creationId xmlns:a16="http://schemas.microsoft.com/office/drawing/2014/main" id="{EBC02CC1-BEBE-4A8B-AAC4-C9FBB388A83E}"/>
                        </a:ext>
                      </a:extLst>
                    </p:cNvPr>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7" name="Group 40">
                <a:extLst>
                  <a:ext uri="{FF2B5EF4-FFF2-40B4-BE49-F238E27FC236}">
                    <a16:creationId xmlns:a16="http://schemas.microsoft.com/office/drawing/2014/main" id="{3DEC53C0-F37A-41E9-A754-A2105FC54C4A}"/>
                  </a:ext>
                </a:extLst>
              </p:cNvPr>
              <p:cNvGrpSpPr/>
              <p:nvPr/>
            </p:nvGrpSpPr>
            <p:grpSpPr>
              <a:xfrm>
                <a:off x="1635120" y="3817080"/>
                <a:ext cx="2047320" cy="511200"/>
                <a:chOff x="1635120" y="3817080"/>
                <a:chExt cx="2047320" cy="511200"/>
              </a:xfrm>
            </p:grpSpPr>
            <p:grpSp>
              <p:nvGrpSpPr>
                <p:cNvPr id="158" name="Group 41">
                  <a:extLst>
                    <a:ext uri="{FF2B5EF4-FFF2-40B4-BE49-F238E27FC236}">
                      <a16:creationId xmlns:a16="http://schemas.microsoft.com/office/drawing/2014/main" id="{B6361871-DF44-476E-B980-0B688312E885}"/>
                    </a:ext>
                  </a:extLst>
                </p:cNvPr>
                <p:cNvGrpSpPr/>
                <p:nvPr/>
              </p:nvGrpSpPr>
              <p:grpSpPr>
                <a:xfrm>
                  <a:off x="1635120" y="3817080"/>
                  <a:ext cx="2047320" cy="255240"/>
                  <a:chOff x="1635120" y="3817080"/>
                  <a:chExt cx="2047320" cy="255240"/>
                </a:xfrm>
              </p:grpSpPr>
              <p:sp>
                <p:nvSpPr>
                  <p:cNvPr id="169" name="CustomShape 42">
                    <a:extLst>
                      <a:ext uri="{FF2B5EF4-FFF2-40B4-BE49-F238E27FC236}">
                        <a16:creationId xmlns:a16="http://schemas.microsoft.com/office/drawing/2014/main" id="{BE2A42AF-4EA3-473B-A72E-DF9BBD5BB537}"/>
                      </a:ext>
                    </a:extLst>
                  </p:cNvPr>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0" name="CustomShape 43">
                    <a:extLst>
                      <a:ext uri="{FF2B5EF4-FFF2-40B4-BE49-F238E27FC236}">
                        <a16:creationId xmlns:a16="http://schemas.microsoft.com/office/drawing/2014/main" id="{041DEEA1-4629-4872-94AB-2EDDB93F4A63}"/>
                      </a:ext>
                    </a:extLst>
                  </p:cNvPr>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 name="Group 44">
                    <a:extLst>
                      <a:ext uri="{FF2B5EF4-FFF2-40B4-BE49-F238E27FC236}">
                        <a16:creationId xmlns:a16="http://schemas.microsoft.com/office/drawing/2014/main" id="{9B4E86B8-4571-4FF1-8D14-26E7D8D1A520}"/>
                      </a:ext>
                    </a:extLst>
                  </p:cNvPr>
                  <p:cNvGrpSpPr/>
                  <p:nvPr/>
                </p:nvGrpSpPr>
                <p:grpSpPr>
                  <a:xfrm>
                    <a:off x="2147040" y="3817080"/>
                    <a:ext cx="1535400" cy="255240"/>
                    <a:chOff x="2147040" y="3817080"/>
                    <a:chExt cx="1535400" cy="255240"/>
                  </a:xfrm>
                </p:grpSpPr>
                <p:sp>
                  <p:nvSpPr>
                    <p:cNvPr id="172" name="CustomShape 45">
                      <a:extLst>
                        <a:ext uri="{FF2B5EF4-FFF2-40B4-BE49-F238E27FC236}">
                          <a16:creationId xmlns:a16="http://schemas.microsoft.com/office/drawing/2014/main" id="{4F625C42-52A2-498B-AA12-4BCAD420C0D1}"/>
                        </a:ext>
                      </a:extLst>
                    </p:cNvPr>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 name="CustomShape 46">
                      <a:extLst>
                        <a:ext uri="{FF2B5EF4-FFF2-40B4-BE49-F238E27FC236}">
                          <a16:creationId xmlns:a16="http://schemas.microsoft.com/office/drawing/2014/main" id="{0364C005-415F-491F-8514-E41F28ED4B18}"/>
                        </a:ext>
                      </a:extLst>
                    </p:cNvPr>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 name="CustomShape 47">
                      <a:extLst>
                        <a:ext uri="{FF2B5EF4-FFF2-40B4-BE49-F238E27FC236}">
                          <a16:creationId xmlns:a16="http://schemas.microsoft.com/office/drawing/2014/main" id="{4D9184BF-099A-47E4-B37C-EBDCFB0A2F37}"/>
                        </a:ext>
                      </a:extLst>
                    </p:cNvPr>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 name="CustomShape 48">
                      <a:extLst>
                        <a:ext uri="{FF2B5EF4-FFF2-40B4-BE49-F238E27FC236}">
                          <a16:creationId xmlns:a16="http://schemas.microsoft.com/office/drawing/2014/main" id="{41892D77-BCA4-47E7-9F33-B2A6EA7A0D2D}"/>
                        </a:ext>
                      </a:extLst>
                    </p:cNvPr>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 name="CustomShape 49">
                      <a:extLst>
                        <a:ext uri="{FF2B5EF4-FFF2-40B4-BE49-F238E27FC236}">
                          <a16:creationId xmlns:a16="http://schemas.microsoft.com/office/drawing/2014/main" id="{C5A2204E-5332-4FE0-9806-D647AFD4A41D}"/>
                        </a:ext>
                      </a:extLst>
                    </p:cNvPr>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 name="CustomShape 50">
                      <a:extLst>
                        <a:ext uri="{FF2B5EF4-FFF2-40B4-BE49-F238E27FC236}">
                          <a16:creationId xmlns:a16="http://schemas.microsoft.com/office/drawing/2014/main" id="{6C238AE2-4570-463B-B3D4-5161C17222E1}"/>
                        </a:ext>
                      </a:extLst>
                    </p:cNvPr>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59" name="Group 51">
                  <a:extLst>
                    <a:ext uri="{FF2B5EF4-FFF2-40B4-BE49-F238E27FC236}">
                      <a16:creationId xmlns:a16="http://schemas.microsoft.com/office/drawing/2014/main" id="{77523094-F7B4-4299-8220-650B3E617307}"/>
                    </a:ext>
                  </a:extLst>
                </p:cNvPr>
                <p:cNvGrpSpPr/>
                <p:nvPr/>
              </p:nvGrpSpPr>
              <p:grpSpPr>
                <a:xfrm>
                  <a:off x="1635120" y="4073040"/>
                  <a:ext cx="2047320" cy="255240"/>
                  <a:chOff x="1635120" y="4073040"/>
                  <a:chExt cx="2047320" cy="255240"/>
                </a:xfrm>
              </p:grpSpPr>
              <p:sp>
                <p:nvSpPr>
                  <p:cNvPr id="160" name="CustomShape 52">
                    <a:extLst>
                      <a:ext uri="{FF2B5EF4-FFF2-40B4-BE49-F238E27FC236}">
                        <a16:creationId xmlns:a16="http://schemas.microsoft.com/office/drawing/2014/main" id="{EE9E2491-5816-4EAD-928E-82C536C3012E}"/>
                      </a:ext>
                    </a:extLst>
                  </p:cNvPr>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1" name="CustomShape 53">
                    <a:extLst>
                      <a:ext uri="{FF2B5EF4-FFF2-40B4-BE49-F238E27FC236}">
                        <a16:creationId xmlns:a16="http://schemas.microsoft.com/office/drawing/2014/main" id="{7C8742C1-DE72-4EBA-94C3-83A04BBE75AA}"/>
                      </a:ext>
                    </a:extLst>
                  </p:cNvPr>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62" name="Group 54">
                    <a:extLst>
                      <a:ext uri="{FF2B5EF4-FFF2-40B4-BE49-F238E27FC236}">
                        <a16:creationId xmlns:a16="http://schemas.microsoft.com/office/drawing/2014/main" id="{E0013B69-544F-4461-B02F-759034057659}"/>
                      </a:ext>
                    </a:extLst>
                  </p:cNvPr>
                  <p:cNvGrpSpPr/>
                  <p:nvPr/>
                </p:nvGrpSpPr>
                <p:grpSpPr>
                  <a:xfrm>
                    <a:off x="2147040" y="4073040"/>
                    <a:ext cx="1535400" cy="255240"/>
                    <a:chOff x="2147040" y="4073040"/>
                    <a:chExt cx="1535400" cy="255240"/>
                  </a:xfrm>
                </p:grpSpPr>
                <p:sp>
                  <p:nvSpPr>
                    <p:cNvPr id="163" name="CustomShape 55">
                      <a:extLst>
                        <a:ext uri="{FF2B5EF4-FFF2-40B4-BE49-F238E27FC236}">
                          <a16:creationId xmlns:a16="http://schemas.microsoft.com/office/drawing/2014/main" id="{BE754E62-8A26-4229-9C40-AE7E2BEE0EA2}"/>
                        </a:ext>
                      </a:extLst>
                    </p:cNvPr>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4" name="CustomShape 56">
                      <a:extLst>
                        <a:ext uri="{FF2B5EF4-FFF2-40B4-BE49-F238E27FC236}">
                          <a16:creationId xmlns:a16="http://schemas.microsoft.com/office/drawing/2014/main" id="{9DC74FAC-216A-4B28-B4FA-2A612AE4C851}"/>
                        </a:ext>
                      </a:extLst>
                    </p:cNvPr>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5" name="CustomShape 57">
                      <a:extLst>
                        <a:ext uri="{FF2B5EF4-FFF2-40B4-BE49-F238E27FC236}">
                          <a16:creationId xmlns:a16="http://schemas.microsoft.com/office/drawing/2014/main" id="{B0247E6A-74CC-451F-B774-1DFEBF4EB4AD}"/>
                        </a:ext>
                      </a:extLst>
                    </p:cNvPr>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6" name="CustomShape 58">
                      <a:extLst>
                        <a:ext uri="{FF2B5EF4-FFF2-40B4-BE49-F238E27FC236}">
                          <a16:creationId xmlns:a16="http://schemas.microsoft.com/office/drawing/2014/main" id="{75DBAB2C-FD3E-461B-9EB5-665D1AA86FF7}"/>
                        </a:ext>
                      </a:extLst>
                    </p:cNvPr>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7" name="CustomShape 59">
                      <a:extLst>
                        <a:ext uri="{FF2B5EF4-FFF2-40B4-BE49-F238E27FC236}">
                          <a16:creationId xmlns:a16="http://schemas.microsoft.com/office/drawing/2014/main" id="{50D5ED3D-7A2E-492B-9976-7BA6F2C69A62}"/>
                        </a:ext>
                      </a:extLst>
                    </p:cNvPr>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68" name="CustomShape 60">
                      <a:extLst>
                        <a:ext uri="{FF2B5EF4-FFF2-40B4-BE49-F238E27FC236}">
                          <a16:creationId xmlns:a16="http://schemas.microsoft.com/office/drawing/2014/main" id="{DFE0D650-4078-45C7-8576-2FD854BEFCEB}"/>
                        </a:ext>
                      </a:extLst>
                    </p:cNvPr>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25" name="Group 61">
              <a:extLst>
                <a:ext uri="{FF2B5EF4-FFF2-40B4-BE49-F238E27FC236}">
                  <a16:creationId xmlns:a16="http://schemas.microsoft.com/office/drawing/2014/main" id="{98318DC0-DE07-4C56-B124-E4B93344121D}"/>
                </a:ext>
              </a:extLst>
            </p:cNvPr>
            <p:cNvGrpSpPr/>
            <p:nvPr/>
          </p:nvGrpSpPr>
          <p:grpSpPr>
            <a:xfrm>
              <a:off x="1635120" y="4329000"/>
              <a:ext cx="2047320" cy="510840"/>
              <a:chOff x="1635120" y="4329000"/>
              <a:chExt cx="2047320" cy="510840"/>
            </a:xfrm>
          </p:grpSpPr>
          <p:grpSp>
            <p:nvGrpSpPr>
              <p:cNvPr id="136" name="Group 62">
                <a:extLst>
                  <a:ext uri="{FF2B5EF4-FFF2-40B4-BE49-F238E27FC236}">
                    <a16:creationId xmlns:a16="http://schemas.microsoft.com/office/drawing/2014/main" id="{870A001C-4D06-447E-8056-52443C93A7A6}"/>
                  </a:ext>
                </a:extLst>
              </p:cNvPr>
              <p:cNvGrpSpPr/>
              <p:nvPr/>
            </p:nvGrpSpPr>
            <p:grpSpPr>
              <a:xfrm>
                <a:off x="1635120" y="4329000"/>
                <a:ext cx="2047320" cy="255240"/>
                <a:chOff x="1635120" y="4329000"/>
                <a:chExt cx="2047320" cy="255240"/>
              </a:xfrm>
            </p:grpSpPr>
            <p:sp>
              <p:nvSpPr>
                <p:cNvPr id="147" name="CustomShape 63">
                  <a:extLst>
                    <a:ext uri="{FF2B5EF4-FFF2-40B4-BE49-F238E27FC236}">
                      <a16:creationId xmlns:a16="http://schemas.microsoft.com/office/drawing/2014/main" id="{5FAA0C3C-B6B1-4882-A3B3-8588CB2AF11F}"/>
                    </a:ext>
                  </a:extLst>
                </p:cNvPr>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 name="CustomShape 64">
                  <a:extLst>
                    <a:ext uri="{FF2B5EF4-FFF2-40B4-BE49-F238E27FC236}">
                      <a16:creationId xmlns:a16="http://schemas.microsoft.com/office/drawing/2014/main" id="{5DDBF536-710E-4BE1-AD74-6F17B79903F1}"/>
                    </a:ext>
                  </a:extLst>
                </p:cNvPr>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 name="Group 65">
                  <a:extLst>
                    <a:ext uri="{FF2B5EF4-FFF2-40B4-BE49-F238E27FC236}">
                      <a16:creationId xmlns:a16="http://schemas.microsoft.com/office/drawing/2014/main" id="{C575C6AC-5861-4A60-AB30-543F12BD4C99}"/>
                    </a:ext>
                  </a:extLst>
                </p:cNvPr>
                <p:cNvGrpSpPr/>
                <p:nvPr/>
              </p:nvGrpSpPr>
              <p:grpSpPr>
                <a:xfrm>
                  <a:off x="2147040" y="4329000"/>
                  <a:ext cx="1535400" cy="255240"/>
                  <a:chOff x="2147040" y="4329000"/>
                  <a:chExt cx="1535400" cy="255240"/>
                </a:xfrm>
              </p:grpSpPr>
              <p:sp>
                <p:nvSpPr>
                  <p:cNvPr id="150" name="CustomShape 66">
                    <a:extLst>
                      <a:ext uri="{FF2B5EF4-FFF2-40B4-BE49-F238E27FC236}">
                        <a16:creationId xmlns:a16="http://schemas.microsoft.com/office/drawing/2014/main" id="{4E2322E0-E124-4AD6-8C62-E5DDEB124E06}"/>
                      </a:ext>
                    </a:extLst>
                  </p:cNvPr>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 name="CustomShape 67">
                    <a:extLst>
                      <a:ext uri="{FF2B5EF4-FFF2-40B4-BE49-F238E27FC236}">
                        <a16:creationId xmlns:a16="http://schemas.microsoft.com/office/drawing/2014/main" id="{DFA9E6B0-D38D-418F-86E1-71ABC54D2437}"/>
                      </a:ext>
                    </a:extLst>
                  </p:cNvPr>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2" name="CustomShape 68">
                    <a:extLst>
                      <a:ext uri="{FF2B5EF4-FFF2-40B4-BE49-F238E27FC236}">
                        <a16:creationId xmlns:a16="http://schemas.microsoft.com/office/drawing/2014/main" id="{4501D5C9-16C2-47D6-97C5-553E511D87C8}"/>
                      </a:ext>
                    </a:extLst>
                  </p:cNvPr>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3" name="CustomShape 69">
                    <a:extLst>
                      <a:ext uri="{FF2B5EF4-FFF2-40B4-BE49-F238E27FC236}">
                        <a16:creationId xmlns:a16="http://schemas.microsoft.com/office/drawing/2014/main" id="{8DAF2B8D-4D7A-481C-B28B-052D6CB35BBD}"/>
                      </a:ext>
                    </a:extLst>
                  </p:cNvPr>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4" name="CustomShape 70">
                    <a:extLst>
                      <a:ext uri="{FF2B5EF4-FFF2-40B4-BE49-F238E27FC236}">
                        <a16:creationId xmlns:a16="http://schemas.microsoft.com/office/drawing/2014/main" id="{34BC8DE8-A766-45C5-8B2B-EECDB318F38E}"/>
                      </a:ext>
                    </a:extLst>
                  </p:cNvPr>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5" name="CustomShape 71">
                    <a:extLst>
                      <a:ext uri="{FF2B5EF4-FFF2-40B4-BE49-F238E27FC236}">
                        <a16:creationId xmlns:a16="http://schemas.microsoft.com/office/drawing/2014/main" id="{41EF09F0-14AD-4108-B718-833B4FD2938A}"/>
                      </a:ext>
                    </a:extLst>
                  </p:cNvPr>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37" name="Group 72">
                <a:extLst>
                  <a:ext uri="{FF2B5EF4-FFF2-40B4-BE49-F238E27FC236}">
                    <a16:creationId xmlns:a16="http://schemas.microsoft.com/office/drawing/2014/main" id="{DB3F6C20-546B-4BDC-ACDF-7D9CEE444C1E}"/>
                  </a:ext>
                </a:extLst>
              </p:cNvPr>
              <p:cNvGrpSpPr/>
              <p:nvPr/>
            </p:nvGrpSpPr>
            <p:grpSpPr>
              <a:xfrm>
                <a:off x="1635120" y="4584600"/>
                <a:ext cx="2047320" cy="255240"/>
                <a:chOff x="1635120" y="4584600"/>
                <a:chExt cx="2047320" cy="255240"/>
              </a:xfrm>
            </p:grpSpPr>
            <p:sp>
              <p:nvSpPr>
                <p:cNvPr id="138" name="CustomShape 73">
                  <a:extLst>
                    <a:ext uri="{FF2B5EF4-FFF2-40B4-BE49-F238E27FC236}">
                      <a16:creationId xmlns:a16="http://schemas.microsoft.com/office/drawing/2014/main" id="{B2DDF989-B65A-4DD8-A09B-5CB36375F403}"/>
                    </a:ext>
                  </a:extLst>
                </p:cNvPr>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9" name="CustomShape 74">
                  <a:extLst>
                    <a:ext uri="{FF2B5EF4-FFF2-40B4-BE49-F238E27FC236}">
                      <a16:creationId xmlns:a16="http://schemas.microsoft.com/office/drawing/2014/main" id="{92A12E01-3B9A-463E-B5E1-4B1EA4762AA5}"/>
                    </a:ext>
                  </a:extLst>
                </p:cNvPr>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0" name="Group 75">
                  <a:extLst>
                    <a:ext uri="{FF2B5EF4-FFF2-40B4-BE49-F238E27FC236}">
                      <a16:creationId xmlns:a16="http://schemas.microsoft.com/office/drawing/2014/main" id="{AC141AC2-4000-4656-B2B4-94ED4FF24451}"/>
                    </a:ext>
                  </a:extLst>
                </p:cNvPr>
                <p:cNvGrpSpPr/>
                <p:nvPr/>
              </p:nvGrpSpPr>
              <p:grpSpPr>
                <a:xfrm>
                  <a:off x="2147040" y="4584600"/>
                  <a:ext cx="1535400" cy="255240"/>
                  <a:chOff x="2147040" y="4584600"/>
                  <a:chExt cx="1535400" cy="255240"/>
                </a:xfrm>
              </p:grpSpPr>
              <p:sp>
                <p:nvSpPr>
                  <p:cNvPr id="141" name="CustomShape 76">
                    <a:extLst>
                      <a:ext uri="{FF2B5EF4-FFF2-40B4-BE49-F238E27FC236}">
                        <a16:creationId xmlns:a16="http://schemas.microsoft.com/office/drawing/2014/main" id="{9B83C177-7F18-4C4A-AEE7-6EFE363A4344}"/>
                      </a:ext>
                    </a:extLst>
                  </p:cNvPr>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2" name="CustomShape 77">
                    <a:extLst>
                      <a:ext uri="{FF2B5EF4-FFF2-40B4-BE49-F238E27FC236}">
                        <a16:creationId xmlns:a16="http://schemas.microsoft.com/office/drawing/2014/main" id="{D018CE7F-9395-4EE0-8B70-972305536551}"/>
                      </a:ext>
                    </a:extLst>
                  </p:cNvPr>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 name="CustomShape 78">
                    <a:extLst>
                      <a:ext uri="{FF2B5EF4-FFF2-40B4-BE49-F238E27FC236}">
                        <a16:creationId xmlns:a16="http://schemas.microsoft.com/office/drawing/2014/main" id="{B71A561F-8B20-4FD6-BDD3-A8F8DF869765}"/>
                      </a:ext>
                    </a:extLst>
                  </p:cNvPr>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 name="CustomShape 79">
                    <a:extLst>
                      <a:ext uri="{FF2B5EF4-FFF2-40B4-BE49-F238E27FC236}">
                        <a16:creationId xmlns:a16="http://schemas.microsoft.com/office/drawing/2014/main" id="{21803A6B-94C5-4363-AEC7-01E1E65465CD}"/>
                      </a:ext>
                    </a:extLst>
                  </p:cNvPr>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 name="CustomShape 80">
                    <a:extLst>
                      <a:ext uri="{FF2B5EF4-FFF2-40B4-BE49-F238E27FC236}">
                        <a16:creationId xmlns:a16="http://schemas.microsoft.com/office/drawing/2014/main" id="{87CEC4FA-DB78-4D59-82B6-5B1D8680B61A}"/>
                      </a:ext>
                    </a:extLst>
                  </p:cNvPr>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 name="CustomShape 81">
                    <a:extLst>
                      <a:ext uri="{FF2B5EF4-FFF2-40B4-BE49-F238E27FC236}">
                        <a16:creationId xmlns:a16="http://schemas.microsoft.com/office/drawing/2014/main" id="{1E2BA8C0-D07C-4916-9FD4-C978C8D2D04A}"/>
                      </a:ext>
                    </a:extLst>
                  </p:cNvPr>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26" name="Group 82">
              <a:extLst>
                <a:ext uri="{FF2B5EF4-FFF2-40B4-BE49-F238E27FC236}">
                  <a16:creationId xmlns:a16="http://schemas.microsoft.com/office/drawing/2014/main" id="{313F8940-3685-4047-9ECA-94D38BA050AC}"/>
                </a:ext>
              </a:extLst>
            </p:cNvPr>
            <p:cNvGrpSpPr/>
            <p:nvPr/>
          </p:nvGrpSpPr>
          <p:grpSpPr>
            <a:xfrm>
              <a:off x="1635120" y="4840560"/>
              <a:ext cx="2047320" cy="255240"/>
              <a:chOff x="1635120" y="4840560"/>
              <a:chExt cx="2047320" cy="255240"/>
            </a:xfrm>
          </p:grpSpPr>
          <p:sp>
            <p:nvSpPr>
              <p:cNvPr id="127" name="CustomShape 83">
                <a:extLst>
                  <a:ext uri="{FF2B5EF4-FFF2-40B4-BE49-F238E27FC236}">
                    <a16:creationId xmlns:a16="http://schemas.microsoft.com/office/drawing/2014/main" id="{2453C766-5DE6-4C44-95C3-F9025007F6D5}"/>
                  </a:ext>
                </a:extLst>
              </p:cNvPr>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28" name="CustomShape 84">
                <a:extLst>
                  <a:ext uri="{FF2B5EF4-FFF2-40B4-BE49-F238E27FC236}">
                    <a16:creationId xmlns:a16="http://schemas.microsoft.com/office/drawing/2014/main" id="{5633A4C0-D0EC-4204-83B4-69E2BDD60C77}"/>
                  </a:ext>
                </a:extLst>
              </p:cNvPr>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29" name="Group 85">
                <a:extLst>
                  <a:ext uri="{FF2B5EF4-FFF2-40B4-BE49-F238E27FC236}">
                    <a16:creationId xmlns:a16="http://schemas.microsoft.com/office/drawing/2014/main" id="{E1317D1E-C9BB-4943-B14D-F452756ECE44}"/>
                  </a:ext>
                </a:extLst>
              </p:cNvPr>
              <p:cNvGrpSpPr/>
              <p:nvPr/>
            </p:nvGrpSpPr>
            <p:grpSpPr>
              <a:xfrm>
                <a:off x="2147040" y="4840560"/>
                <a:ext cx="1535400" cy="255240"/>
                <a:chOff x="2147040" y="4840560"/>
                <a:chExt cx="1535400" cy="255240"/>
              </a:xfrm>
            </p:grpSpPr>
            <p:sp>
              <p:nvSpPr>
                <p:cNvPr id="130" name="CustomShape 86">
                  <a:extLst>
                    <a:ext uri="{FF2B5EF4-FFF2-40B4-BE49-F238E27FC236}">
                      <a16:creationId xmlns:a16="http://schemas.microsoft.com/office/drawing/2014/main" id="{1C1848C0-DCB9-40B9-B64A-290F8EC8BEB3}"/>
                    </a:ext>
                  </a:extLst>
                </p:cNvPr>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1" name="CustomShape 87">
                  <a:extLst>
                    <a:ext uri="{FF2B5EF4-FFF2-40B4-BE49-F238E27FC236}">
                      <a16:creationId xmlns:a16="http://schemas.microsoft.com/office/drawing/2014/main" id="{5B4B3F3F-0588-4B43-97EA-7BA169AD5498}"/>
                    </a:ext>
                  </a:extLst>
                </p:cNvPr>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2" name="CustomShape 88">
                  <a:extLst>
                    <a:ext uri="{FF2B5EF4-FFF2-40B4-BE49-F238E27FC236}">
                      <a16:creationId xmlns:a16="http://schemas.microsoft.com/office/drawing/2014/main" id="{AC1E3496-353B-455D-8076-27BD5536F3DB}"/>
                    </a:ext>
                  </a:extLst>
                </p:cNvPr>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3" name="CustomShape 89">
                  <a:extLst>
                    <a:ext uri="{FF2B5EF4-FFF2-40B4-BE49-F238E27FC236}">
                      <a16:creationId xmlns:a16="http://schemas.microsoft.com/office/drawing/2014/main" id="{0918C327-80D0-43EF-81BB-674CDD11DBAF}"/>
                    </a:ext>
                  </a:extLst>
                </p:cNvPr>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4" name="CustomShape 90">
                  <a:extLst>
                    <a:ext uri="{FF2B5EF4-FFF2-40B4-BE49-F238E27FC236}">
                      <a16:creationId xmlns:a16="http://schemas.microsoft.com/office/drawing/2014/main" id="{E386ACB9-B0E1-4F16-809F-6334D536DA4F}"/>
                    </a:ext>
                  </a:extLst>
                </p:cNvPr>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35" name="CustomShape 91">
                  <a:extLst>
                    <a:ext uri="{FF2B5EF4-FFF2-40B4-BE49-F238E27FC236}">
                      <a16:creationId xmlns:a16="http://schemas.microsoft.com/office/drawing/2014/main" id="{56013D90-569F-4A3C-B9CD-6F9DAF660F22}"/>
                    </a:ext>
                  </a:extLst>
                </p:cNvPr>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98" name="CustomShape 92">
            <a:extLst>
              <a:ext uri="{FF2B5EF4-FFF2-40B4-BE49-F238E27FC236}">
                <a16:creationId xmlns:a16="http://schemas.microsoft.com/office/drawing/2014/main" id="{B3BAAABB-7ED7-46BF-93F7-526E2DC93252}"/>
              </a:ext>
            </a:extLst>
          </p:cNvPr>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99" name="CustomShape 93">
            <a:extLst>
              <a:ext uri="{FF2B5EF4-FFF2-40B4-BE49-F238E27FC236}">
                <a16:creationId xmlns:a16="http://schemas.microsoft.com/office/drawing/2014/main" id="{7C62898D-643E-4C27-9642-248B0C580C7B}"/>
              </a:ext>
            </a:extLst>
          </p:cNvPr>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200" name="Group 94">
            <a:extLst>
              <a:ext uri="{FF2B5EF4-FFF2-40B4-BE49-F238E27FC236}">
                <a16:creationId xmlns:a16="http://schemas.microsoft.com/office/drawing/2014/main" id="{98AA0F8F-729D-4BBD-A475-E5FA8377708A}"/>
              </a:ext>
            </a:extLst>
          </p:cNvPr>
          <p:cNvGrpSpPr/>
          <p:nvPr/>
        </p:nvGrpSpPr>
        <p:grpSpPr>
          <a:xfrm>
            <a:off x="2156400" y="4063680"/>
            <a:ext cx="1083600" cy="494640"/>
            <a:chOff x="2156400" y="4063680"/>
            <a:chExt cx="1083600" cy="494640"/>
          </a:xfrm>
        </p:grpSpPr>
        <p:sp>
          <p:nvSpPr>
            <p:cNvPr id="201" name="CustomShape 95">
              <a:extLst>
                <a:ext uri="{FF2B5EF4-FFF2-40B4-BE49-F238E27FC236}">
                  <a16:creationId xmlns:a16="http://schemas.microsoft.com/office/drawing/2014/main" id="{EBB04EE3-95EC-46B5-AC96-94FD807739F0}"/>
                </a:ext>
              </a:extLst>
            </p:cNvPr>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202" name="CustomShape 96">
              <a:extLst>
                <a:ext uri="{FF2B5EF4-FFF2-40B4-BE49-F238E27FC236}">
                  <a16:creationId xmlns:a16="http://schemas.microsoft.com/office/drawing/2014/main" id="{555A3AB4-A5A9-48A1-98A6-7FCBD013D47C}"/>
                </a:ext>
              </a:extLst>
            </p:cNvPr>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203" name="CustomShape 97">
            <a:extLst>
              <a:ext uri="{FF2B5EF4-FFF2-40B4-BE49-F238E27FC236}">
                <a16:creationId xmlns:a16="http://schemas.microsoft.com/office/drawing/2014/main" id="{F612D11A-1FA7-43E0-B41C-A5F50A7A81DF}"/>
              </a:ext>
            </a:extLst>
          </p:cNvPr>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204" name="Line 98">
            <a:extLst>
              <a:ext uri="{FF2B5EF4-FFF2-40B4-BE49-F238E27FC236}">
                <a16:creationId xmlns:a16="http://schemas.microsoft.com/office/drawing/2014/main" id="{AFE026F9-09C8-4A37-869C-9A2078B58F28}"/>
              </a:ext>
            </a:extLst>
          </p:cNvPr>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205" name="CustomShape 99">
            <a:extLst>
              <a:ext uri="{FF2B5EF4-FFF2-40B4-BE49-F238E27FC236}">
                <a16:creationId xmlns:a16="http://schemas.microsoft.com/office/drawing/2014/main" id="{87E56558-E090-409D-8AEC-A679D3AAB9B1}"/>
              </a:ext>
            </a:extLst>
          </p:cNvPr>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206" name="Line 100">
            <a:extLst>
              <a:ext uri="{FF2B5EF4-FFF2-40B4-BE49-F238E27FC236}">
                <a16:creationId xmlns:a16="http://schemas.microsoft.com/office/drawing/2014/main" id="{E6F3013C-1BA3-420D-B5D2-8D2473B3BB9F}"/>
              </a:ext>
            </a:extLst>
          </p:cNvPr>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7" name="Line 101">
            <a:extLst>
              <a:ext uri="{FF2B5EF4-FFF2-40B4-BE49-F238E27FC236}">
                <a16:creationId xmlns:a16="http://schemas.microsoft.com/office/drawing/2014/main" id="{8F9D5CC8-5378-40B6-84B8-3F345869427E}"/>
              </a:ext>
            </a:extLst>
          </p:cNvPr>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208" name="CustomShape 102">
            <a:extLst>
              <a:ext uri="{FF2B5EF4-FFF2-40B4-BE49-F238E27FC236}">
                <a16:creationId xmlns:a16="http://schemas.microsoft.com/office/drawing/2014/main" id="{D126AA49-2ABF-460D-8C9D-DA94DFC15B43}"/>
              </a:ext>
            </a:extLst>
          </p:cNvPr>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209" name="CustomShape 103">
            <a:extLst>
              <a:ext uri="{FF2B5EF4-FFF2-40B4-BE49-F238E27FC236}">
                <a16:creationId xmlns:a16="http://schemas.microsoft.com/office/drawing/2014/main" id="{3809F400-BC95-4116-9FD5-22F8F04A3D9D}"/>
              </a:ext>
            </a:extLst>
          </p:cNvPr>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10" name="CustomShape 104">
            <a:extLst>
              <a:ext uri="{FF2B5EF4-FFF2-40B4-BE49-F238E27FC236}">
                <a16:creationId xmlns:a16="http://schemas.microsoft.com/office/drawing/2014/main" id="{6E805C00-B684-40C5-BBAA-9F06B8B9540A}"/>
              </a:ext>
            </a:extLst>
          </p:cNvPr>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additive="repl">
                                        <p:cTn id="19" dur="500"/>
                                        <p:tgtEl>
                                          <p:spTgt spid="203"/>
                                        </p:tgtEl>
                                      </p:cBhvr>
                                    </p:animEffect>
                                  </p:childTnLst>
                                </p:cTn>
                              </p:par>
                              <p:par>
                                <p:cTn id="20" presetID="10" presetClass="entr" fill="hold"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par>
                                <p:cTn id="23" presetID="10" presetClass="entr"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additive="repl">
                                        <p:cTn id="25" dur="500"/>
                                        <p:tgtEl>
                                          <p:spTgt spid="208"/>
                                        </p:tgtEl>
                                      </p:cBhvr>
                                    </p:animEffect>
                                  </p:childTnLst>
                                </p:cTn>
                              </p:par>
                              <p:par>
                                <p:cTn id="26" presetID="10" presetClass="entr" fill="hold"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additive="repl">
                                        <p:cTn id="28" dur="500"/>
                                        <p:tgtEl>
                                          <p:spTgt spid="210"/>
                                        </p:tgtEl>
                                      </p:cBhvr>
                                    </p:animEffect>
                                  </p:childTnLst>
                                </p:cTn>
                              </p:par>
                              <p:par>
                                <p:cTn id="29" presetID="10" presetClass="entr"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additive="repl">
                                        <p:cTn id="31" dur="500"/>
                                        <p:tgtEl>
                                          <p:spTgt spid="2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additive="repl">
                                        <p:cTn id="36" dur="500"/>
                                        <p:tgtEl>
                                          <p:spTgt spid="207"/>
                                        </p:tgtEl>
                                      </p:cBhvr>
                                    </p:animEffect>
                                  </p:childTnLst>
                                </p:cTn>
                              </p:par>
                              <p:par>
                                <p:cTn id="37" presetID="10" presetClass="entr"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additive="repl">
                                        <p:cTn id="39" dur="500"/>
                                        <p:tgtEl>
                                          <p:spTgt spid="206"/>
                                        </p:tgtEl>
                                      </p:cBhvr>
                                    </p:animEffect>
                                  </p:childTnLst>
                                </p:cTn>
                              </p:par>
                              <p:par>
                                <p:cTn id="40" presetID="10" presetClass="entr" fill="hold"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additive="repl">
                                        <p:cTn id="42" dur="500"/>
                                        <p:tgtEl>
                                          <p:spTgt spid="205"/>
                                        </p:tgtEl>
                                      </p:cBhvr>
                                    </p:animEffect>
                                  </p:childTnLst>
                                </p:cTn>
                              </p:par>
                              <p:par>
                                <p:cTn id="43" presetID="10" presetClass="entr"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animEffect transition="in" filter="fade">
                                      <p:cBhvr additive="repl">
                                        <p:cTn id="45" dur="500"/>
                                        <p:tgtEl>
                                          <p:spTgt spid="200"/>
                                        </p:tgtEl>
                                      </p:cBhvr>
                                    </p:animEffect>
                                  </p:childTnLst>
                                </p:cTn>
                              </p:par>
                              <p:par>
                                <p:cTn id="46" presetID="10" presetClass="entr" fill="hold"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additive="repl">
                                        <p:cTn id="48" dur="500"/>
                                        <p:tgtEl>
                                          <p:spTgt spid="199"/>
                                        </p:tgtEl>
                                      </p:cBhvr>
                                    </p:animEffect>
                                  </p:childTnLst>
                                </p:cTn>
                              </p:par>
                              <p:par>
                                <p:cTn id="49" presetID="10" presetClass="entr" fill="hold"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additive="repl">
                                        <p:cTn id="5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工作项同步</a:t>
            </a:r>
            <a:endParaRPr lang="en-US" altLang="zh-CN" sz="32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Work-Item Synchronization</a:t>
            </a:r>
            <a:endParaRPr lang="en-US" sz="2400" b="0" strike="noStrike" spc="-1" dirty="0">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endParaRPr lang="en-US" sz="3200" b="0" strike="noStrike" spc="-1" dirty="0">
              <a:latin typeface="Arial"/>
            </a:endParaRPr>
          </a:p>
          <a:p>
            <a:pPr marL="457200">
              <a:lnSpc>
                <a:spcPct val="100000"/>
              </a:lnSpc>
              <a:spcBef>
                <a:spcPts val="680"/>
              </a:spcBef>
            </a:pPr>
            <a:r>
              <a:rPr lang="en-US" sz="3400" b="1" strike="noStrike" spc="-1" dirty="0">
                <a:solidFill>
                  <a:srgbClr val="C0504D"/>
                </a:solidFill>
                <a:latin typeface="Courier New Bold"/>
              </a:rPr>
              <a:t>void</a:t>
            </a:r>
            <a:r>
              <a:rPr lang="en-US" sz="3400" b="1" strike="noStrike" spc="-1" dirty="0">
                <a:solidFill>
                  <a:srgbClr val="000000"/>
                </a:solidFill>
                <a:latin typeface="Courier New Bold"/>
              </a:rPr>
              <a:t> </a:t>
            </a:r>
            <a:r>
              <a:rPr lang="en-US" sz="3400" b="1" strike="noStrike" spc="-1" dirty="0">
                <a:solidFill>
                  <a:srgbClr val="8064A2"/>
                </a:solidFill>
                <a:latin typeface="Courier New Bold"/>
              </a:rPr>
              <a:t>barrier</a:t>
            </a:r>
            <a:r>
              <a:rPr lang="en-US" sz="3400" b="1" strike="noStrike" spc="-1" dirty="0">
                <a:solidFill>
                  <a:srgbClr val="000000"/>
                </a:solidFill>
                <a:latin typeface="Courier New Bold"/>
              </a:rPr>
              <a:t>()</a:t>
            </a:r>
            <a:endParaRPr lang="en-US" sz="3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使用可选参数（</a:t>
            </a:r>
            <a:r>
              <a:rPr lang="en-US" altLang="zh-CN" sz="2800" b="0" strike="noStrike" spc="-1" dirty="0">
                <a:solidFill>
                  <a:srgbClr val="000000"/>
                </a:solidFill>
                <a:latin typeface="Trebuchet MS"/>
              </a:rPr>
              <a:t>optional flags</a:t>
            </a:r>
            <a:r>
              <a:rPr lang="zh-CN" altLang="en-US" sz="2800" b="0" strike="noStrike" spc="-1" dirty="0">
                <a:solidFill>
                  <a:srgbClr val="000000"/>
                </a:solidFill>
                <a:latin typeface="Trebuchet MS"/>
              </a:rPr>
              <a:t>）</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Trebuchet MS"/>
              </a:rPr>
              <a:t>	</a:t>
            </a:r>
            <a:r>
              <a:rPr lang="en-US" sz="2800" b="0" strike="noStrike" spc="-1" dirty="0">
                <a:solidFill>
                  <a:srgbClr val="8064A2"/>
                </a:solidFill>
                <a:latin typeface="Trebuchet MS"/>
              </a:rPr>
              <a:t>CLK_LOCAL_MEM_FENCE</a:t>
            </a:r>
            <a:r>
              <a:rPr lang="en-US" sz="2800" b="0" strike="noStrike" spc="-1" dirty="0">
                <a:solidFill>
                  <a:srgbClr val="000000"/>
                </a:solidFill>
                <a:latin typeface="Trebuchet MS"/>
              </a:rPr>
              <a:t> and/or </a:t>
            </a:r>
            <a:r>
              <a:rPr lang="en-US" sz="2800" b="0" strike="noStrike" spc="-1" dirty="0">
                <a:solidFill>
                  <a:srgbClr val="8064A2"/>
                </a:solidFill>
                <a:latin typeface="Trebuchet MS"/>
              </a:rPr>
              <a:t>CLK_GLOBAL_MEM_FENCE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）遇到了一个屏障函数</a:t>
            </a:r>
            <a:r>
              <a:rPr lang="en-US" altLang="zh-CN"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，就要等到所在工作组（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a:t>
            </a:r>
            <a:r>
              <a:rPr lang="zh-CN" altLang="en-US" sz="2800" spc="-1" dirty="0">
                <a:solidFill>
                  <a:srgbClr val="000000"/>
                </a:solidFill>
                <a:latin typeface="Trebuchet MS"/>
              </a:rPr>
              <a:t>内所有的工作项都达到这个屏障函数，然后才继续执行。</a:t>
            </a:r>
            <a:endParaRPr lang="en-US" sz="2800" b="0" strike="noStrike" spc="-1" dirty="0">
              <a:latin typeface="Arial"/>
            </a:endParaRPr>
          </a:p>
          <a:p>
            <a:pPr marL="743040" lvl="1" indent="-285120">
              <a:lnSpc>
                <a:spcPct val="100000"/>
              </a:lnSpc>
              <a:spcBef>
                <a:spcPts val="680"/>
              </a:spcBef>
              <a:buClr>
                <a:srgbClr val="C0504D"/>
              </a:buClr>
              <a:buFont typeface="Arial"/>
              <a:buChar char="–"/>
            </a:pPr>
            <a:r>
              <a:rPr lang="zh-CN" altLang="en-US" sz="2800" b="0" strike="noStrike" spc="-1" dirty="0">
                <a:solidFill>
                  <a:srgbClr val="C0504D"/>
                </a:solidFill>
                <a:latin typeface="Trebuchet MS"/>
              </a:rPr>
              <a:t>推论 </a:t>
            </a:r>
            <a:r>
              <a:rPr lang="en-US" sz="2800" b="0" strike="noStrike" spc="-1" dirty="0">
                <a:solidFill>
                  <a:srgbClr val="C0504D"/>
                </a:solidFill>
                <a:latin typeface="Trebuchet MS"/>
              </a:rPr>
              <a:t>Corollary</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如果在一个分支内有屏障函数</a:t>
            </a:r>
            <a:r>
              <a:rPr lang="en-US" sz="2800" b="0" strike="noStrike" spc="-1" dirty="0">
                <a:solidFill>
                  <a:srgbClr val="000000"/>
                </a:solidFill>
                <a:latin typeface="Trebuchet MS"/>
              </a:rPr>
              <a:t> </a:t>
            </a:r>
            <a:r>
              <a:rPr lang="en-US" sz="2800" b="0" strike="noStrike" spc="-1" dirty="0">
                <a:solidFill>
                  <a:srgbClr val="8064A2"/>
                </a:solidFill>
                <a:latin typeface="Trebuchet MS"/>
              </a:rPr>
              <a:t>barrier</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那么如果有下面的情况中的任意一个，这个</a:t>
            </a:r>
            <a:r>
              <a:rPr lang="zh-CN" altLang="en-US" sz="3400" spc="-1" dirty="0">
                <a:solidFill>
                  <a:srgbClr val="C0504D"/>
                </a:solidFill>
                <a:latin typeface="Trebuchet MS"/>
              </a:rPr>
              <a:t>分支必须</a:t>
            </a:r>
            <a:r>
              <a:rPr lang="en-US" sz="3400" spc="-1" dirty="0">
                <a:solidFill>
                  <a:srgbClr val="C0504D"/>
                </a:solidFill>
                <a:latin typeface="Trebuchet MS"/>
              </a:rPr>
              <a:t> </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519"/>
              </a:spcBef>
              <a:buClr>
                <a:srgbClr val="C0504D"/>
              </a:buClr>
              <a:buFont typeface="Arial"/>
              <a:buChar char="•"/>
            </a:pPr>
            <a:r>
              <a:rPr lang="zh-CN" altLang="en-US" sz="2400" spc="-1" dirty="0">
                <a:solidFill>
                  <a:srgbClr val="000000"/>
                </a:solidFill>
                <a:latin typeface="Trebuchet MS"/>
              </a:rPr>
              <a:t>被工作组中的</a:t>
            </a:r>
            <a:r>
              <a:rPr lang="zh-CN" altLang="en-US" sz="2600" spc="-1" dirty="0">
                <a:solidFill>
                  <a:srgbClr val="C0504D"/>
                </a:solidFill>
                <a:latin typeface="Trebuchet MS"/>
              </a:rPr>
              <a:t>所有</a:t>
            </a:r>
            <a:r>
              <a:rPr lang="zh-CN" altLang="en-US" sz="2400" spc="-1" dirty="0">
                <a:solidFill>
                  <a:srgbClr val="000000"/>
                </a:solidFill>
                <a:latin typeface="Trebuchet MS"/>
              </a:rPr>
              <a:t>工作项所选择，或者</a:t>
            </a:r>
            <a:endParaRPr lang="en-US" sz="2400" b="0" strike="noStrike" spc="-1" dirty="0">
              <a:latin typeface="Arial"/>
            </a:endParaRPr>
          </a:p>
          <a:p>
            <a:pPr marL="1143000" lvl="2" indent="-227880">
              <a:lnSpc>
                <a:spcPct val="100000"/>
              </a:lnSpc>
              <a:spcBef>
                <a:spcPts val="519"/>
              </a:spcBef>
              <a:buClr>
                <a:srgbClr val="C0504D"/>
              </a:buClr>
              <a:buFont typeface="Arial"/>
              <a:buChar char="•"/>
            </a:pPr>
            <a:r>
              <a:rPr lang="zh-CN" altLang="en-US" sz="2600" b="0" strike="noStrike" spc="-1" dirty="0">
                <a:solidFill>
                  <a:srgbClr val="C0504D"/>
                </a:solidFill>
                <a:latin typeface="Trebuchet MS"/>
              </a:rPr>
              <a:t>不被</a:t>
            </a:r>
            <a:r>
              <a:rPr lang="zh-CN" altLang="en-US" sz="2400" b="0" strike="noStrike" spc="-1" dirty="0">
                <a:solidFill>
                  <a:srgbClr val="000000"/>
                </a:solidFill>
                <a:latin typeface="Trebuchet MS"/>
              </a:rPr>
              <a:t>工作组中的任何工作项所选择</a:t>
            </a:r>
            <a:endParaRPr lang="en-US" altLang="zh-CN" sz="2400" b="0" strike="noStrike" spc="-1" dirty="0">
              <a:solidFill>
                <a:srgbClr val="000000"/>
              </a:solidFill>
              <a:latin typeface="Trebuchet MS"/>
            </a:endParaRPr>
          </a:p>
          <a:p>
            <a:pPr marL="915120" lvl="2">
              <a:lnSpc>
                <a:spcPct val="100000"/>
              </a:lnSpc>
              <a:spcBef>
                <a:spcPts val="519"/>
              </a:spcBef>
              <a:buClr>
                <a:srgbClr val="C0504D"/>
              </a:buClr>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工作组之间</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不保证一个工作组相对于另外的某个工作组在何时何处执行</a:t>
            </a:r>
            <a:endParaRPr lang="en-US" altLang="zh-CN" sz="2800"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8064A2"/>
                </a:solidFill>
                <a:latin typeface="Trebuchet MS"/>
              </a:rPr>
              <a:t>C</a:t>
            </a:r>
            <a:r>
              <a:rPr lang="zh-CN" altLang="en-US" sz="2800" b="0" strike="noStrike" spc="-1" dirty="0">
                <a:solidFill>
                  <a:srgbClr val="8064A2"/>
                </a:solidFill>
                <a:latin typeface="Trebuchet MS"/>
              </a:rPr>
              <a:t>两个不同的工作组之间不能交换数据，也不能有像内存屏障（</a:t>
            </a:r>
            <a:r>
              <a:rPr lang="en-US" altLang="zh-CN" sz="2800" b="0" strike="noStrike" spc="-1" dirty="0">
                <a:solidFill>
                  <a:srgbClr val="8064A2"/>
                </a:solidFill>
                <a:latin typeface="Trebuchet MS"/>
              </a:rPr>
              <a:t>barrier</a:t>
            </a:r>
            <a:r>
              <a:rPr lang="zh-CN" altLang="en-US" sz="2800" b="0" strike="noStrike" spc="-1" dirty="0">
                <a:solidFill>
                  <a:srgbClr val="8064A2"/>
                </a:solidFill>
                <a:latin typeface="Trebuchet MS"/>
              </a:rPr>
              <a:t>）这样的同步（</a:t>
            </a:r>
            <a:r>
              <a:rPr lang="en-US" altLang="zh-CN" sz="2800" b="0" strike="noStrike" spc="-1" dirty="0">
                <a:solidFill>
                  <a:srgbClr val="8064A2"/>
                </a:solidFill>
                <a:latin typeface="Trebuchet MS"/>
              </a:rPr>
              <a:t>synchronization</a:t>
            </a:r>
            <a:r>
              <a:rPr lang="zh-CN" altLang="en-US" sz="2800" b="0" strike="noStrike" spc="-1" dirty="0">
                <a:solidFill>
                  <a:srgbClr val="8064A2"/>
                </a:solidFill>
                <a:latin typeface="Trebuchet MS"/>
              </a:rPr>
              <a:t>）（这一特性非常关键）</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zh-CN" altLang="en-US" sz="2800" b="0" strike="noStrike" spc="-1" dirty="0">
                <a:solidFill>
                  <a:srgbClr val="C0504D"/>
                </a:solidFill>
                <a:latin typeface="Trebuchet MS"/>
              </a:rPr>
              <a:t>唯一的解决方法：完成核函数数然后启动另一个核函数（</a:t>
            </a:r>
            <a:r>
              <a:rPr lang="en-US" altLang="zh-CN" sz="2800" b="0" strike="noStrike" spc="-1" dirty="0">
                <a:solidFill>
                  <a:srgbClr val="C0504D"/>
                </a:solidFill>
                <a:latin typeface="Trebuchet MS"/>
              </a:rPr>
              <a:t>kernel</a:t>
            </a:r>
            <a:r>
              <a:rPr lang="zh-CN" altLang="en-US" sz="2800" b="0" strike="noStrike" spc="-1" dirty="0">
                <a:solidFill>
                  <a:srgbClr val="C0504D"/>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813" name="CustomShape 3"/>
          <p:cNvSpPr/>
          <p:nvPr/>
        </p:nvSpPr>
        <p:spPr>
          <a:xfrm>
            <a:off x="4774517" y="847080"/>
            <a:ext cx="4129036"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确保局部内存或者全局内存浓重的内存操作具有正确顺序</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刷新或者队列一个内存围栏（</a:t>
            </a:r>
            <a:r>
              <a:rPr lang="en-US" altLang="zh-CN" spc="-1" dirty="0">
                <a:solidFill>
                  <a:srgbClr val="4F81BD"/>
                </a:solidFill>
                <a:latin typeface="Trebuchet MS"/>
              </a:rPr>
              <a:t> memory fence </a:t>
            </a:r>
            <a:r>
              <a:rPr lang="zh-CN" altLang="en-US" sz="1800" b="0" strike="noStrike" spc="-1" dirty="0">
                <a:solidFill>
                  <a:srgbClr val="4F81BD"/>
                </a:solidFill>
                <a:latin typeface="Trebuchet MS"/>
                <a:ea typeface="DejaVu Sans"/>
              </a:rPr>
              <a:t>）</a:t>
            </a:r>
            <a:r>
              <a:rPr lang="en-US" sz="1800" b="0" strike="noStrike" spc="-1" dirty="0">
                <a:solidFill>
                  <a:srgbClr val="4F81BD"/>
                </a:solidFill>
                <a:latin typeface="Trebuchet MS"/>
                <a:ea typeface="DejaVu Sans"/>
              </a:rPr>
              <a:t>)</a:t>
            </a:r>
            <a:endParaRPr lang="en-US" sz="1800" b="0" strike="noStrike" spc="-1" dirty="0">
              <a:latin typeface="Arial"/>
            </a:endParaRPr>
          </a:p>
        </p:txBody>
      </p:sp>
      <p:sp>
        <p:nvSpPr>
          <p:cNvPr id="1814" name="CustomShape 4"/>
          <p:cNvSpPr/>
          <p:nvPr/>
        </p:nvSpPr>
        <p:spPr>
          <a:xfrm flipH="1">
            <a:off x="3804446" y="1760040"/>
            <a:ext cx="2458473" cy="498344"/>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什么地方需要同步（</a:t>
            </a:r>
            <a:r>
              <a:rPr lang="en-US" altLang="zh-CN" sz="4400" spc="-1" dirty="0">
                <a:solidFill>
                  <a:srgbClr val="000000"/>
                </a:solidFill>
                <a:latin typeface="Trebuchet MS"/>
              </a:rPr>
              <a:t> synchronization </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a:t>
            </a:r>
            <a:endParaRPr lang="en-US" sz="4400" b="0" strike="noStrike" spc="-1" dirty="0">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设想</a:t>
            </a:r>
            <a:r>
              <a:rPr lang="zh-CN" altLang="en-US" sz="3200" spc="-1" dirty="0">
                <a:solidFill>
                  <a:srgbClr val="000000"/>
                </a:solidFill>
                <a:latin typeface="Trebuchet MS"/>
              </a:rPr>
              <a:t>一个归约过程</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将</a:t>
            </a:r>
            <a:r>
              <a:rPr lang="zh-CN" altLang="en-US" sz="3200" spc="-1" dirty="0">
                <a:solidFill>
                  <a:srgbClr val="000000"/>
                </a:solidFill>
                <a:latin typeface="Trebuchet MS"/>
              </a:rPr>
              <a:t>一系列数值归约成</a:t>
            </a:r>
            <a:r>
              <a:rPr lang="zh-CN" altLang="en-US" sz="3200" b="0" strike="noStrike" spc="-1" dirty="0">
                <a:solidFill>
                  <a:srgbClr val="000000"/>
                </a:solidFill>
                <a:latin typeface="Trebuchet MS"/>
              </a:rPr>
              <a:t>一个单独的值</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例如求一个数组中所有元素的和</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顺序编码（</a:t>
            </a:r>
            <a:r>
              <a:rPr lang="en-US" altLang="zh-CN" sz="3200" spc="-1" dirty="0">
                <a:solidFill>
                  <a:srgbClr val="000000"/>
                </a:solidFill>
                <a:latin typeface="Trebuchet MS"/>
              </a:rPr>
              <a:t>Sequential code</a:t>
            </a:r>
            <a:r>
              <a:rPr lang="zh-CN" alt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C0504D"/>
                </a:solidFill>
                <a:latin typeface="Courier New Bold"/>
                <a:ea typeface="DejaVu Sans"/>
              </a:rPr>
              <a:t>int </a:t>
            </a:r>
            <a:r>
              <a:rPr lang="en-US" sz="2400" b="1" strike="noStrike" spc="-1" dirty="0">
                <a:solidFill>
                  <a:srgbClr val="17375E"/>
                </a:solidFill>
                <a:latin typeface="Courier New Bold"/>
                <a:ea typeface="DejaVu Sans"/>
              </a:rPr>
              <a:t>reduce</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a:solidFill>
                  <a:srgbClr val="000000"/>
                </a:solidFill>
                <a:latin typeface="Courier New Bold"/>
                <a:ea typeface="DejaVu Sans"/>
              </a:rPr>
              <a:t>*A)</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int</a:t>
            </a:r>
            <a:r>
              <a:rPr lang="en-US" sz="2400" b="1" strike="noStrike" spc="-1" dirty="0">
                <a:solidFill>
                  <a:srgbClr val="000000"/>
                </a:solidFill>
                <a:latin typeface="Courier New Bold"/>
                <a:ea typeface="DejaVu Sans"/>
              </a:rPr>
              <a:t> sum = 0;</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for </a:t>
            </a:r>
            <a:r>
              <a:rPr lang="en-US" sz="2400" b="1" strike="noStrike" spc="-1" dirty="0">
                <a:solidFill>
                  <a:srgbClr val="000000"/>
                </a:solidFill>
                <a:latin typeface="Courier New Bold"/>
                <a:ea typeface="DejaVu Sans"/>
              </a:rPr>
              <a:t>(</a:t>
            </a:r>
            <a:r>
              <a:rPr lang="en-US" sz="2400" b="1" strike="noStrike" spc="-1" dirty="0">
                <a:solidFill>
                  <a:srgbClr val="C0504D"/>
                </a:solidFill>
                <a:latin typeface="Courier New Bold"/>
                <a:ea typeface="DejaVu Sans"/>
              </a:rPr>
              <a:t>int</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0;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&lt; </a:t>
            </a:r>
            <a:r>
              <a:rPr lang="en-US" sz="2400" b="1" strike="noStrike" spc="-1" dirty="0" err="1">
                <a:solidFill>
                  <a:srgbClr val="000000"/>
                </a:solidFill>
                <a:latin typeface="Courier New Bold"/>
                <a:ea typeface="DejaVu Sans"/>
              </a:rPr>
              <a:t>Ndim</a:t>
            </a:r>
            <a:r>
              <a:rPr lang="en-US" sz="2400" b="1" strike="noStrike" spc="-1" dirty="0">
                <a:solidFill>
                  <a:srgbClr val="000000"/>
                </a:solidFill>
                <a:latin typeface="Courier New Bold"/>
                <a:ea typeface="DejaVu Sans"/>
              </a:rPr>
              <a: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sum += A[</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return</a:t>
            </a:r>
            <a:r>
              <a:rPr lang="en-US" sz="2400" b="1" strike="noStrike" spc="-1" dirty="0">
                <a:solidFill>
                  <a:srgbClr val="000000"/>
                </a:solidFill>
                <a:latin typeface="Courier New Bold"/>
                <a:ea typeface="DejaVu Sans"/>
              </a:rPr>
              <a:t> sum;</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简单的并行归约（</a:t>
            </a:r>
            <a:r>
              <a:rPr lang="en-US" altLang="zh-CN" sz="3200" spc="-1" dirty="0">
                <a:solidFill>
                  <a:srgbClr val="000000"/>
                </a:solidFill>
                <a:latin typeface="Trebuchet MS"/>
              </a:rPr>
              <a:t>parallel reduction</a:t>
            </a:r>
            <a:r>
              <a:rPr lang="zh-CN" altLang="en-US" sz="3200" spc="-1" dirty="0">
                <a:solidFill>
                  <a:srgbClr val="000000"/>
                </a:solidFill>
                <a:latin typeface="Trebuchet MS"/>
              </a:rPr>
              <a:t>）</a:t>
            </a:r>
            <a:endParaRPr lang="en-US" sz="3200" b="0" strike="noStrike" spc="-1" dirty="0">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一个归约过程可以分为三个步骤</a:t>
            </a:r>
            <a:r>
              <a:rPr lang="en-US" sz="3200" b="0" strike="noStrike" spc="-1" dirty="0">
                <a:solidFill>
                  <a:srgbClr val="000000"/>
                </a:solidFill>
                <a:latin typeface="Trebuchet MS"/>
              </a:rPr>
              <a:t>:</a:t>
            </a:r>
            <a:endParaRPr lang="en-US" sz="32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spc="-1" dirty="0">
                <a:solidFill>
                  <a:srgbClr val="000000"/>
                </a:solidFill>
                <a:latin typeface="Trebuchet MS"/>
              </a:rPr>
              <a:t>每个工作项（</a:t>
            </a:r>
            <a:r>
              <a:rPr lang="en-US" altLang="zh-CN" sz="2800" spc="-1" dirty="0">
                <a:solidFill>
                  <a:srgbClr val="000000"/>
                </a:solidFill>
                <a:latin typeface="Trebuchet MS"/>
              </a:rPr>
              <a:t>work-item</a:t>
            </a:r>
            <a:r>
              <a:rPr lang="zh-CN" altLang="en-US" sz="2800" spc="-1" dirty="0">
                <a:solidFill>
                  <a:srgbClr val="000000"/>
                </a:solidFill>
                <a:latin typeface="Trebuchet MS"/>
              </a:rPr>
              <a:t>）都将其私有内存的值累加到一个局部数组（</a:t>
            </a:r>
            <a:r>
              <a:rPr lang="en-US" altLang="zh-CN" sz="2800" spc="-1" dirty="0">
                <a:solidFill>
                  <a:srgbClr val="000000"/>
                </a:solidFill>
                <a:latin typeface="Trebuchet MS"/>
              </a:rPr>
              <a:t>local array</a:t>
            </a:r>
            <a:r>
              <a:rPr lang="zh-CN" altLang="en-US" sz="2800" spc="-1" dirty="0">
                <a:solidFill>
                  <a:srgbClr val="000000"/>
                </a:solidFill>
                <a:latin typeface="Trebuchet MS"/>
              </a:rPr>
              <a:t>）中，这个局部数组使用工作项的局部</a:t>
            </a:r>
            <a:r>
              <a:rPr lang="en-US" altLang="zh-CN" sz="2800" spc="-1" dirty="0">
                <a:solidFill>
                  <a:srgbClr val="000000"/>
                </a:solidFill>
                <a:latin typeface="Trebuchet MS"/>
              </a:rPr>
              <a:t>id</a:t>
            </a:r>
            <a:r>
              <a:rPr lang="zh-CN" altLang="en-US" sz="2800" spc="-1" dirty="0">
                <a:solidFill>
                  <a:srgbClr val="000000"/>
                </a:solidFill>
                <a:latin typeface="Trebuchet MS"/>
              </a:rPr>
              <a:t>（</a:t>
            </a:r>
            <a:r>
              <a:rPr lang="en-US" altLang="zh-CN" sz="2800" spc="-1" dirty="0">
                <a:solidFill>
                  <a:srgbClr val="000000"/>
                </a:solidFill>
                <a:latin typeface="Trebuchet MS"/>
              </a:rPr>
              <a:t>local id</a:t>
            </a:r>
            <a:r>
              <a:rPr lang="zh-CN" altLang="en-US" sz="2800"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所有工作项都完成上述内容的时候，一个工作组将局部数组（</a:t>
            </a:r>
            <a:r>
              <a:rPr lang="en-US" altLang="zh-CN" sz="2800" b="0" strike="noStrike" spc="-1" dirty="0">
                <a:solidFill>
                  <a:srgbClr val="000000"/>
                </a:solidFill>
                <a:latin typeface="Trebuchet MS"/>
              </a:rPr>
              <a:t>local array</a:t>
            </a:r>
            <a:r>
              <a:rPr lang="zh-CN" altLang="en-US" sz="2800" b="0" strike="noStrike" spc="-1" dirty="0">
                <a:solidFill>
                  <a:srgbClr val="000000"/>
                </a:solidFill>
                <a:latin typeface="Trebuchet MS"/>
              </a:rPr>
              <a:t>）加到全局数组（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）中的一个元素上去，这个全局数组使用工作组（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id </a:t>
            </a:r>
            <a:r>
              <a:rPr lang="zh-CN" altLang="en-US" sz="2800" b="0" strike="noStrike" spc="-1" dirty="0">
                <a:solidFill>
                  <a:srgbClr val="000000"/>
                </a:solidFill>
                <a:latin typeface="Trebuchet MS"/>
              </a:rPr>
              <a:t>作为索引；</a:t>
            </a:r>
            <a:endParaRPr lang="en-US" sz="2800" b="0" strike="noStrike" spc="-1" dirty="0">
              <a:latin typeface="Arial"/>
            </a:endParaRPr>
          </a:p>
          <a:p>
            <a:pPr marL="971640" lvl="1" indent="-513720">
              <a:lnSpc>
                <a:spcPct val="11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当所有工作组都完成了核函数执行（</a:t>
            </a:r>
            <a:r>
              <a:rPr lang="en-US" altLang="zh-CN" sz="2800" b="0" strike="noStrike" spc="-1" dirty="0">
                <a:solidFill>
                  <a:srgbClr val="000000"/>
                </a:solidFill>
                <a:latin typeface="Trebuchet MS"/>
              </a:rPr>
              <a:t>kernel execution</a:t>
            </a:r>
            <a:r>
              <a:rPr lang="zh-CN" altLang="en-US" sz="2800" b="0" strike="noStrike" spc="-1" dirty="0">
                <a:solidFill>
                  <a:srgbClr val="000000"/>
                </a:solidFill>
                <a:latin typeface="Trebuchet MS"/>
              </a:rPr>
              <a:t>），将全局数组（</a:t>
            </a:r>
            <a:r>
              <a:rPr lang="en-US" altLang="zh-CN" sz="2800" b="0" strike="noStrike" spc="-1" dirty="0">
                <a:solidFill>
                  <a:srgbClr val="000000"/>
                </a:solidFill>
                <a:latin typeface="Trebuchet MS"/>
              </a:rPr>
              <a:t>global array</a:t>
            </a:r>
            <a:r>
              <a:rPr lang="zh-CN" altLang="en-US" sz="2800" b="0" strike="noStrike" spc="-1" dirty="0">
                <a:solidFill>
                  <a:srgbClr val="000000"/>
                </a:solidFill>
                <a:latin typeface="Trebuchet MS"/>
              </a:rPr>
              <a:t>）累加到宿主内存上（</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注意：这是一个简单的归约（</a:t>
            </a:r>
            <a:r>
              <a:rPr lang="en-US" altLang="zh-CN" sz="3200" b="0" strike="noStrike" spc="-1" dirty="0">
                <a:solidFill>
                  <a:srgbClr val="000000"/>
                </a:solidFill>
                <a:latin typeface="Trebuchet MS"/>
              </a:rPr>
              <a:t>reduction</a:t>
            </a:r>
            <a:r>
              <a:rPr lang="zh-CN" altLang="en-US" sz="3200" b="0" strike="noStrike" spc="-1" dirty="0">
                <a:solidFill>
                  <a:srgbClr val="000000"/>
                </a:solidFill>
                <a:latin typeface="Trebuchet MS"/>
              </a:rPr>
              <a:t>）过程，很好实现。更有效的归约在工作组求和的过程是在设备上并发进行的（</a:t>
            </a:r>
            <a:r>
              <a:rPr lang="en-US" altLang="zh-CN" sz="3200" spc="-1" dirty="0">
                <a:solidFill>
                  <a:srgbClr val="000000"/>
                </a:solidFill>
                <a:latin typeface="Trebuchet MS"/>
              </a:rPr>
              <a:t> in parallel on the device </a:t>
            </a:r>
            <a:r>
              <a:rPr lang="zh-CN" altLang="en-US" sz="3200" b="0" strike="noStrike" spc="-1" dirty="0">
                <a:solidFill>
                  <a:srgbClr val="000000"/>
                </a:solidFill>
                <a:latin typeface="Trebuchet MS"/>
              </a:rPr>
              <a:t>）而不是在宿主上（</a:t>
            </a:r>
            <a:r>
              <a:rPr lang="en-US" altLang="zh-CN" sz="3200" b="0" strike="noStrike" spc="-1" dirty="0">
                <a:solidFill>
                  <a:srgbClr val="000000"/>
                </a:solidFill>
                <a:latin typeface="Trebuchet MS"/>
              </a:rPr>
              <a:t>on the host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这些更具有伸缩性（</a:t>
            </a:r>
            <a:r>
              <a:rPr lang="en-US" altLang="zh-CN" sz="3200" b="0" strike="noStrike" spc="-1" dirty="0">
                <a:solidFill>
                  <a:srgbClr val="000000"/>
                </a:solidFill>
                <a:latin typeface="Trebuchet MS"/>
              </a:rPr>
              <a:t>more scalable</a:t>
            </a:r>
            <a:r>
              <a:rPr lang="zh-CN" altLang="en-US" sz="3200" b="0" strike="noStrike" spc="-1" dirty="0">
                <a:solidFill>
                  <a:srgbClr val="000000"/>
                </a:solidFill>
                <a:latin typeface="Trebuchet MS"/>
              </a:rPr>
              <a:t>）的归约实现起来要复杂很多。</a:t>
            </a:r>
            <a:endParaRPr lang="en-US" sz="3200" b="0" strike="noStrike" spc="-1" dirty="0">
              <a:latin typeface="Arial"/>
            </a:endParaRPr>
          </a:p>
          <a:p>
            <a:pPr>
              <a:lnSpc>
                <a:spcPct val="110000"/>
              </a:lnSpc>
              <a:spcBef>
                <a:spcPts val="641"/>
              </a:spcBef>
            </a:pPr>
            <a:endParaRPr lang="en-US" sz="32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使用归约的一个简单程序</a:t>
            </a:r>
            <a:endParaRPr lang="en-US" sz="3600" b="0" strike="noStrike" spc="-1" dirty="0">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trike="noStrike" spc="-1" dirty="0">
                <a:solidFill>
                  <a:srgbClr val="000000"/>
                </a:solidFill>
                <a:latin typeface="Trebuchet MS"/>
              </a:rPr>
              <a:t>数值积分</a:t>
            </a:r>
            <a:endParaRPr lang="en-US" altLang="zh-CN" sz="2400" b="1" strike="noStrike" spc="-1" dirty="0">
              <a:solidFill>
                <a:srgbClr val="000000"/>
              </a:solidFill>
              <a:latin typeface="Trebuchet MS"/>
            </a:endParaRPr>
          </a:p>
          <a:p>
            <a:pPr>
              <a:lnSpc>
                <a:spcPct val="100000"/>
              </a:lnSpc>
              <a:spcBef>
                <a:spcPts val="479"/>
              </a:spcBef>
            </a:pPr>
            <a:r>
              <a:rPr lang="en-US" sz="1400" b="1" strike="noStrike" spc="-1" dirty="0">
                <a:solidFill>
                  <a:srgbClr val="000000"/>
                </a:solidFill>
                <a:latin typeface="Trebuchet MS"/>
              </a:rPr>
              <a:t>Numerical Integration</a:t>
            </a:r>
            <a:endParaRPr lang="en-US" sz="1400" b="0" strike="noStrike" spc="-1" dirty="0">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spc="-1" dirty="0">
                <a:solidFill>
                  <a:srgbClr val="000000"/>
                </a:solidFill>
                <a:latin typeface="Trebuchet MS"/>
              </a:rPr>
              <a:t>数学上，我们可以将积分近似看作是一系列小矩形（</a:t>
            </a:r>
            <a:r>
              <a:rPr lang="en-US" altLang="zh-CN" sz="2400" spc="-1" dirty="0">
                <a:solidFill>
                  <a:srgbClr val="000000"/>
                </a:solidFill>
                <a:latin typeface="Trebuchet MS"/>
              </a:rPr>
              <a:t>rectangle</a:t>
            </a:r>
            <a:r>
              <a:rPr lang="zh-CN" altLang="en-US" sz="2400" spc="-1" dirty="0">
                <a:solidFill>
                  <a:srgbClr val="000000"/>
                </a:solidFill>
                <a:latin typeface="Trebuchet MS"/>
              </a:rPr>
              <a:t>）的面积求和。</a:t>
            </a:r>
            <a:endParaRPr lang="en-US" sz="2400" b="0" strike="noStrike" spc="-1" dirty="0">
              <a:latin typeface="Arial"/>
            </a:endParaRPr>
          </a:p>
          <a:p>
            <a:pPr>
              <a:lnSpc>
                <a:spcPct val="100000"/>
              </a:lnSpc>
              <a:spcBef>
                <a:spcPts val="479"/>
              </a:spcBef>
            </a:pPr>
            <a:endParaRPr lang="en-US" sz="2400" b="0" strike="noStrike" spc="-1" dirty="0">
              <a:latin typeface="Arial"/>
            </a:endParaRPr>
          </a:p>
          <a:p>
            <a:pPr>
              <a:lnSpc>
                <a:spcPct val="100000"/>
              </a:lnSpc>
              <a:spcBef>
                <a:spcPts val="479"/>
              </a:spcBef>
            </a:pPr>
            <a:r>
              <a:rPr lang="zh-CN" altLang="en-US" sz="2400" spc="-1" dirty="0">
                <a:latin typeface="Arial"/>
              </a:rPr>
              <a:t>每个矩形的宽和高都处在所处间隔内的中部（</a:t>
            </a:r>
            <a:r>
              <a:rPr lang="en-US" altLang="zh-CN" sz="2400" spc="-1" dirty="0">
                <a:solidFill>
                  <a:srgbClr val="000000"/>
                </a:solidFill>
                <a:latin typeface="Trebuchet MS"/>
              </a:rPr>
              <a:t> middle of interval </a:t>
            </a:r>
            <a:r>
              <a:rPr lang="zh-CN" altLang="en-US" sz="2400" spc="-1" dirty="0">
                <a:latin typeface="Arial"/>
              </a:rPr>
              <a:t>）。</a:t>
            </a:r>
            <a:endParaRPr lang="en-US" sz="2400" b="0" strike="noStrike" spc="-1" dirty="0">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数值积分源代码</a:t>
            </a:r>
            <a:endParaRPr lang="en-US" sz="4400" b="0" strike="noStrike" spc="-1" dirty="0">
              <a:latin typeface="Arial"/>
            </a:endParaRPr>
          </a:p>
        </p:txBody>
      </p:sp>
      <p:sp>
        <p:nvSpPr>
          <p:cNvPr id="1847" name="CustomShape 2"/>
          <p:cNvSpPr/>
          <p:nvPr/>
        </p:nvSpPr>
        <p:spPr>
          <a:xfrm>
            <a:off x="179639" y="692640"/>
            <a:ext cx="7117149"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zh-CN" altLang="en-US" sz="2400" b="1" spc="-1" dirty="0">
                <a:solidFill>
                  <a:srgbClr val="000000"/>
                </a:solidFill>
                <a:latin typeface="Trebuchet MS"/>
              </a:rPr>
              <a:t>顺序编码的串行 圆周率 程序（</a:t>
            </a:r>
            <a:r>
              <a:rPr lang="en-US" altLang="zh-CN" sz="2400" b="1" spc="-1" dirty="0">
                <a:solidFill>
                  <a:srgbClr val="000000"/>
                </a:solidFill>
                <a:latin typeface="Trebuchet MS"/>
              </a:rPr>
              <a:t> Pi program </a:t>
            </a:r>
            <a:r>
              <a:rPr lang="zh-CN" altLang="en-US" sz="2400" b="1" spc="-1" dirty="0">
                <a:solidFill>
                  <a:srgbClr val="000000"/>
                </a:solidFill>
                <a:latin typeface="Trebuchet MS"/>
              </a:rPr>
              <a:t>）</a:t>
            </a:r>
            <a:endParaRPr lang="en-US" sz="2400" b="0" strike="noStrike" spc="-1" dirty="0">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a:t>
            </a:r>
            <a:r>
              <a:rPr lang="zh-CN" altLang="en-US" sz="3600" b="0" strike="noStrike" spc="-1" dirty="0">
                <a:solidFill>
                  <a:srgbClr val="000000"/>
                </a:solidFill>
                <a:latin typeface="Trebuchet MS"/>
              </a:rPr>
              <a:t>圆周率程序</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OpenCL C </a:t>
            </a:r>
            <a:r>
              <a:rPr lang="zh-CN" altLang="en-US" sz="2800" b="0" strike="noStrike" spc="-1" dirty="0">
                <a:solidFill>
                  <a:srgbClr val="000000"/>
                </a:solidFill>
                <a:latin typeface="Trebuchet MS"/>
              </a:rPr>
              <a:t>核编程语言中工作项之间的同步（</a:t>
            </a:r>
            <a:r>
              <a:rPr lang="en-US" altLang="zh-CN" sz="2800" spc="-1" dirty="0">
                <a:solidFill>
                  <a:srgbClr val="000000"/>
                </a:solidFill>
                <a:latin typeface="Trebuchet MS"/>
              </a:rPr>
              <a:t> synchronization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从将以所提供的用数值积分估算圆周率的串行代码开始</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写一个核函数和宿主程序来使用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计算数值积分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注意：你需要实现一个归约（</a:t>
            </a:r>
            <a:r>
              <a:rPr lang="en-US" altLang="zh-CN" sz="2800" b="0" strike="noStrike" spc="-1" dirty="0">
                <a:solidFill>
                  <a:srgbClr val="000000"/>
                </a:solidFill>
                <a:latin typeface="Trebuchet MS"/>
              </a:rPr>
              <a:t>reduction</a:t>
            </a:r>
            <a:r>
              <a:rPr lang="zh-CN" altLang="en-US" sz="2800" b="0" strike="noStrike" spc="-1" dirty="0">
                <a:solidFill>
                  <a:srgbClr val="000000"/>
                </a:solidFill>
                <a:latin typeface="Trebuchet MS"/>
              </a:rPr>
              <a:t>）过程</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输出结果以及结果的估计误差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1F497D"/>
                </a:solidFill>
                <a:latin typeface="Trebuchet MS"/>
              </a:rPr>
              <a:t>提示：你需要让每个工作项都执行循环中的多次迭代（</a:t>
            </a:r>
            <a:r>
              <a:rPr lang="en-US" altLang="zh-CN" spc="-1" dirty="0">
                <a:solidFill>
                  <a:srgbClr val="1F497D"/>
                </a:solidFill>
                <a:latin typeface="Trebuchet MS"/>
              </a:rPr>
              <a:t>iteration</a:t>
            </a:r>
            <a:r>
              <a:rPr lang="zh-CN" altLang="en-US" spc="-1" dirty="0">
                <a:solidFill>
                  <a:srgbClr val="1F497D"/>
                </a:solidFill>
                <a:latin typeface="Trebuchet MS"/>
              </a:rPr>
              <a:t>），也就是不要在每次循环迭代中都创建一个工作项。否则会使得归约过程算力开销巨大，整体的性能就很差了。</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在 </a:t>
            </a:r>
            <a:r>
              <a:rPr lang="en-US" altLang="zh-CN" sz="4400" b="0" strike="noStrike" spc="-1" dirty="0">
                <a:solidFill>
                  <a:srgbClr val="000000"/>
                </a:solidFill>
                <a:latin typeface="Trebuchet MS"/>
              </a:rPr>
              <a:t>CPU </a:t>
            </a:r>
            <a:r>
              <a:rPr lang="zh-CN" altLang="en-US" sz="4400" b="0" strike="noStrike" spc="-1" dirty="0">
                <a:solidFill>
                  <a:srgbClr val="000000"/>
                </a:solidFill>
                <a:latin typeface="Trebuchet MS"/>
              </a:rPr>
              <a:t>和 </a:t>
            </a:r>
            <a:r>
              <a:rPr lang="en-US" altLang="zh-CN" sz="4400" b="0" strike="noStrike" spc="-1" dirty="0">
                <a:solidFill>
                  <a:srgbClr val="000000"/>
                </a:solidFill>
                <a:latin typeface="Trebuchet MS"/>
              </a:rPr>
              <a:t>GPU </a:t>
            </a:r>
            <a:r>
              <a:rPr lang="zh-CN" altLang="en-US" sz="4400" b="0" strike="noStrike" spc="-1" dirty="0">
                <a:solidFill>
                  <a:srgbClr val="000000"/>
                </a:solidFill>
                <a:latin typeface="Trebuchet MS"/>
              </a:rPr>
              <a:t>上运行</a:t>
            </a:r>
            <a:endParaRPr lang="en-US" sz="4400" b="0" strike="noStrike" spc="-1" dirty="0">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）可同时在多个设备（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）上面运行</a:t>
            </a:r>
            <a:endParaRPr lang="en-US" altLang="zh-CN" sz="2800" b="0" strike="noStrike" spc="-1" dirty="0">
              <a:solidFill>
                <a:srgbClr val="000000"/>
              </a:solidFill>
              <a:latin typeface="Trebuchet MS"/>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可以充分利用多个</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和宿主</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来用于计算</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只需要简单地定义具有多平台（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）、多设备（</a:t>
            </a:r>
            <a:r>
              <a:rPr lang="en-US" altLang="zh-CN" sz="2800" spc="-1" dirty="0">
                <a:solidFill>
                  <a:srgbClr val="000000"/>
                </a:solidFill>
                <a:latin typeface="Trebuchet MS"/>
              </a:rPr>
              <a:t>devices</a:t>
            </a:r>
            <a:r>
              <a:rPr lang="zh-CN" altLang="en-US" sz="2800" b="0" strike="noStrike" spc="-1" dirty="0">
                <a:solidFill>
                  <a:srgbClr val="000000"/>
                </a:solidFill>
                <a:latin typeface="Trebuchet MS"/>
              </a:rPr>
              <a:t>）、多命令队列（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）的一个上下文环境（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在队列（</a:t>
            </a:r>
            <a:r>
              <a:rPr lang="en-US" altLang="zh-CN" sz="2800" b="0" strike="noStrike" spc="-1" dirty="0">
                <a:solidFill>
                  <a:srgbClr val="000000"/>
                </a:solidFill>
                <a:latin typeface="Trebuchet MS"/>
              </a:rPr>
              <a:t>queues</a:t>
            </a:r>
            <a:r>
              <a:rPr lang="zh-CN" altLang="en-US" sz="2800" b="0" strike="noStrike" spc="-1" dirty="0">
                <a:solidFill>
                  <a:srgbClr val="000000"/>
                </a:solidFill>
                <a:latin typeface="Trebuchet MS"/>
              </a:rPr>
              <a:t>）之间的同步（</a:t>
            </a:r>
            <a:r>
              <a:rPr lang="en-US" altLang="zh-CN" sz="2800" b="0" strike="noStrike" spc="-1" dirty="0">
                <a:solidFill>
                  <a:srgbClr val="000000"/>
                </a:solidFill>
                <a:latin typeface="Trebuchet MS"/>
              </a:rPr>
              <a:t>synchronization</a:t>
            </a:r>
            <a:r>
              <a:rPr lang="zh-CN" altLang="en-US" sz="2800" b="0" strike="noStrike" spc="-1" dirty="0">
                <a:solidFill>
                  <a:srgbClr val="000000"/>
                </a:solidFill>
                <a:latin typeface="Trebuchet MS"/>
              </a:rPr>
              <a:t>）可以通过事件（</a:t>
            </a:r>
            <a:r>
              <a:rPr lang="en-US" altLang="zh-CN" sz="2800" b="0" strike="noStrike" spc="-1" dirty="0">
                <a:solidFill>
                  <a:srgbClr val="000000"/>
                </a:solidFill>
                <a:latin typeface="Trebuchet MS"/>
              </a:rPr>
              <a:t>event</a:t>
            </a:r>
            <a:r>
              <a:rPr lang="zh-CN" altLang="en-US" sz="2800" b="0" strike="noStrike" spc="-1" dirty="0">
                <a:solidFill>
                  <a:srgbClr val="000000"/>
                </a:solidFill>
                <a:latin typeface="Trebuchet MS"/>
              </a:rPr>
              <a:t>）来实现，这部分参考本讲义后面的附录</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还可以有不止一个上下文环境（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p:txBody>
      </p:sp>
      <p:grpSp>
        <p:nvGrpSpPr>
          <p:cNvPr id="13" name="Group 3">
            <a:extLst>
              <a:ext uri="{FF2B5EF4-FFF2-40B4-BE49-F238E27FC236}">
                <a16:creationId xmlns:a16="http://schemas.microsoft.com/office/drawing/2014/main" id="{4F4B6363-8084-40F1-9218-584BFA6B06D1}"/>
              </a:ext>
            </a:extLst>
          </p:cNvPr>
          <p:cNvGrpSpPr/>
          <p:nvPr/>
        </p:nvGrpSpPr>
        <p:grpSpPr>
          <a:xfrm>
            <a:off x="4783680" y="1763280"/>
            <a:ext cx="4035960" cy="4977360"/>
            <a:chOff x="4783680" y="1763280"/>
            <a:chExt cx="4035960" cy="4977360"/>
          </a:xfrm>
        </p:grpSpPr>
        <p:sp>
          <p:nvSpPr>
            <p:cNvPr id="14" name="CustomShape 4">
              <a:extLst>
                <a:ext uri="{FF2B5EF4-FFF2-40B4-BE49-F238E27FC236}">
                  <a16:creationId xmlns:a16="http://schemas.microsoft.com/office/drawing/2014/main" id="{815A38EA-6DE3-4965-838F-6C3ED1C6D09C}"/>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5" name="Picture 5">
              <a:extLst>
                <a:ext uri="{FF2B5EF4-FFF2-40B4-BE49-F238E27FC236}">
                  <a16:creationId xmlns:a16="http://schemas.microsoft.com/office/drawing/2014/main" id="{AB8B3C4F-EB79-44EB-AA51-A04D0F965BEF}"/>
                </a:ext>
              </a:extLst>
            </p:cNvPr>
            <p:cNvPicPr/>
            <p:nvPr/>
          </p:nvPicPr>
          <p:blipFill>
            <a:blip r:embed="rId2"/>
            <a:stretch/>
          </p:blipFill>
          <p:spPr>
            <a:xfrm>
              <a:off x="4951440" y="3498480"/>
              <a:ext cx="1793160" cy="3242160"/>
            </a:xfrm>
            <a:prstGeom prst="rect">
              <a:avLst/>
            </a:prstGeom>
            <a:ln w="25560">
              <a:noFill/>
            </a:ln>
          </p:spPr>
        </p:pic>
        <p:pic>
          <p:nvPicPr>
            <p:cNvPr id="16" name="Picture 6">
              <a:extLst>
                <a:ext uri="{FF2B5EF4-FFF2-40B4-BE49-F238E27FC236}">
                  <a16:creationId xmlns:a16="http://schemas.microsoft.com/office/drawing/2014/main" id="{AD2D327E-F4F4-4436-A08B-1F07C1A2775B}"/>
                </a:ext>
              </a:extLst>
            </p:cNvPr>
            <p:cNvPicPr/>
            <p:nvPr/>
          </p:nvPicPr>
          <p:blipFill>
            <a:blip r:embed="rId2"/>
            <a:stretch/>
          </p:blipFill>
          <p:spPr>
            <a:xfrm>
              <a:off x="7009560" y="3498480"/>
              <a:ext cx="1793160" cy="3242160"/>
            </a:xfrm>
            <a:prstGeom prst="rect">
              <a:avLst/>
            </a:prstGeom>
            <a:ln w="25560">
              <a:noFill/>
            </a:ln>
          </p:spPr>
        </p:pic>
        <p:sp>
          <p:nvSpPr>
            <p:cNvPr id="17" name="CustomShape 5">
              <a:extLst>
                <a:ext uri="{FF2B5EF4-FFF2-40B4-BE49-F238E27FC236}">
                  <a16:creationId xmlns:a16="http://schemas.microsoft.com/office/drawing/2014/main" id="{587F2FD1-8ECC-4F13-B5E2-406714C61F77}"/>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8" name="CustomShape 6">
              <a:extLst>
                <a:ext uri="{FF2B5EF4-FFF2-40B4-BE49-F238E27FC236}">
                  <a16:creationId xmlns:a16="http://schemas.microsoft.com/office/drawing/2014/main" id="{3CC4A4A9-2EA4-4E37-BDC3-C1DA402686A9}"/>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9" name="CustomShape 7">
              <a:extLst>
                <a:ext uri="{FF2B5EF4-FFF2-40B4-BE49-F238E27FC236}">
                  <a16:creationId xmlns:a16="http://schemas.microsoft.com/office/drawing/2014/main" id="{3AFBAE6E-6059-4590-A2AF-4BF8BED11460}"/>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20" name="CustomShape 8">
              <a:extLst>
                <a:ext uri="{FF2B5EF4-FFF2-40B4-BE49-F238E27FC236}">
                  <a16:creationId xmlns:a16="http://schemas.microsoft.com/office/drawing/2014/main" id="{1EACFC28-FE00-451C-BC0A-F0AC1028F4B8}"/>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21" name="CustomShape 9">
              <a:extLst>
                <a:ext uri="{FF2B5EF4-FFF2-40B4-BE49-F238E27FC236}">
                  <a16:creationId xmlns:a16="http://schemas.microsoft.com/office/drawing/2014/main" id="{63386952-050A-48E8-B285-21C17A3D750F}"/>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在 </a:t>
            </a:r>
            <a:r>
              <a:rPr lang="en-US" altLang="zh-CN" sz="4400" spc="-1" dirty="0">
                <a:solidFill>
                  <a:srgbClr val="000000"/>
                </a:solidFill>
                <a:latin typeface="Trebuchet MS"/>
              </a:rPr>
              <a:t>CPU </a:t>
            </a:r>
            <a:r>
              <a:rPr lang="zh-CN" altLang="en-US" sz="4400" spc="-1" dirty="0">
                <a:solidFill>
                  <a:srgbClr val="000000"/>
                </a:solidFill>
                <a:latin typeface="Trebuchet MS"/>
              </a:rPr>
              <a:t>和 </a:t>
            </a:r>
            <a:r>
              <a:rPr lang="en-US" altLang="zh-CN" sz="4400" spc="-1" dirty="0">
                <a:solidFill>
                  <a:srgbClr val="000000"/>
                </a:solidFill>
                <a:latin typeface="Trebuchet MS"/>
              </a:rPr>
              <a:t>GPU </a:t>
            </a:r>
            <a:r>
              <a:rPr lang="zh-CN" altLang="en-US" sz="4400" spc="-1" dirty="0">
                <a:solidFill>
                  <a:srgbClr val="000000"/>
                </a:solidFill>
                <a:latin typeface="Trebuchet MS"/>
              </a:rPr>
              <a:t>上运行</a:t>
            </a:r>
            <a:endParaRPr lang="en-US" altLang="zh-CN" sz="4400" spc="-1" dirty="0"/>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发现所有可用平台和设备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参考 </a:t>
            </a:r>
            <a:r>
              <a:rPr lang="en-US" sz="2800" b="0" strike="noStrike" spc="-1" dirty="0">
                <a:solidFill>
                  <a:srgbClr val="000000"/>
                </a:solidFill>
                <a:latin typeface="Trebuchet MS"/>
              </a:rPr>
              <a:t>API </a:t>
            </a:r>
            <a:r>
              <a:rPr lang="zh-CN" altLang="en-US" sz="2800" b="0" strike="noStrike" spc="-1" dirty="0">
                <a:solidFill>
                  <a:srgbClr val="000000"/>
                </a:solidFill>
                <a:latin typeface="Trebuchet MS"/>
              </a:rPr>
              <a:t>来查找平台（</a:t>
            </a:r>
            <a:r>
              <a:rPr lang="en-US" altLang="zh-CN" sz="2800" b="0" strike="noStrike" spc="-1" dirty="0">
                <a:solidFill>
                  <a:srgbClr val="000000"/>
                </a:solidFill>
                <a:latin typeface="Trebuchet MS"/>
              </a:rPr>
              <a:t>Platforms</a:t>
            </a:r>
            <a:r>
              <a:rPr lang="zh-CN" altLang="en-US" sz="2800" b="0" strike="noStrike" spc="-1" dirty="0">
                <a:solidFill>
                  <a:srgbClr val="000000"/>
                </a:solidFill>
                <a:latin typeface="Trebuchet MS"/>
              </a:rPr>
              <a:t>）和设备（</a:t>
            </a:r>
            <a:r>
              <a:rPr lang="en-US" altLang="zh-CN" sz="2800" b="0" strike="noStrike" spc="-1" dirty="0">
                <a:solidFill>
                  <a:srgbClr val="000000"/>
                </a:solidFill>
                <a:latin typeface="Trebuchet MS"/>
              </a:rPr>
              <a:t>Devices</a:t>
            </a:r>
            <a:r>
              <a:rPr lang="zh-CN" altLang="en-US" sz="2800" b="0" strike="noStrike" spc="-1" dirty="0">
                <a:solidFill>
                  <a:srgbClr val="000000"/>
                </a:solidFill>
                <a:latin typeface="Trebuchet MS"/>
              </a:rPr>
              <a:t>）的</a:t>
            </a:r>
            <a:r>
              <a:rPr lang="en-US" altLang="zh-CN" sz="2800" spc="-1" dirty="0">
                <a:solidFill>
                  <a:srgbClr val="000000"/>
                </a:solidFill>
                <a:latin typeface="Trebuchet MS"/>
              </a:rPr>
              <a:t> ID</a:t>
            </a:r>
            <a:endParaRPr lang="en-US" sz="2800" b="0" strike="noStrike" spc="-1" dirty="0">
              <a:latin typeface="Arial"/>
            </a:endParaRPr>
          </a:p>
          <a:p>
            <a:pPr>
              <a:lnSpc>
                <a:spcPct val="100000"/>
              </a:lnSpc>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a:pPr>
            <a:r>
              <a:rPr lang="zh-CN" altLang="en-US" sz="3200" b="0" strike="noStrike" spc="-1" dirty="0">
                <a:solidFill>
                  <a:srgbClr val="000000"/>
                </a:solidFill>
                <a:latin typeface="Trebuchet MS"/>
              </a:rPr>
              <a:t>创建一个带有设备向量（</a:t>
            </a:r>
            <a:r>
              <a:rPr lang="en-US" altLang="zh-CN" sz="3200" b="0" strike="noStrike" spc="-1" dirty="0">
                <a:solidFill>
                  <a:srgbClr val="000000"/>
                </a:solidFill>
                <a:latin typeface="Trebuchet MS"/>
              </a:rPr>
              <a:t>vector of devices</a:t>
            </a:r>
            <a:r>
              <a:rPr lang="zh-CN" altLang="en-US" sz="3200" b="0" strike="noStrike" spc="-1" dirty="0">
                <a:solidFill>
                  <a:srgbClr val="000000"/>
                </a:solidFill>
                <a:latin typeface="Trebuchet MS"/>
              </a:rPr>
              <a:t>）的 </a:t>
            </a:r>
            <a:r>
              <a:rPr lang="en-US" sz="3200" b="0" strike="noStrike" spc="-1" dirty="0">
                <a:solidFill>
                  <a:srgbClr val="000000"/>
                </a:solidFill>
                <a:latin typeface="Trebuchet MS"/>
              </a:rPr>
              <a:t>cl::Context  </a:t>
            </a:r>
            <a:endParaRPr lang="en-US" sz="3200" b="0" strike="noStrike" spc="-1" dirty="0">
              <a:latin typeface="Arial"/>
            </a:endParaRPr>
          </a:p>
          <a:p>
            <a:pPr>
              <a:lnSpc>
                <a:spcPct val="110000"/>
              </a:lnSpc>
              <a:spcBef>
                <a:spcPts val="641"/>
              </a:spcBef>
            </a:pPr>
            <a:r>
              <a:rPr lang="en-US" sz="1400" b="0" strike="noStrike" spc="-1" dirty="0">
                <a:solidFill>
                  <a:srgbClr val="000000"/>
                </a:solidFill>
                <a:latin typeface="Letter Gothic Std"/>
              </a:rPr>
              <a:t>         </a:t>
            </a:r>
            <a:br>
              <a:rPr dirty="0"/>
            </a:br>
            <a:r>
              <a:rPr lang="en-US" sz="3200" b="0" strike="noStrike" spc="-1" dirty="0">
                <a:solidFill>
                  <a:srgbClr val="000000"/>
                </a:solidFill>
                <a:latin typeface="Letter Gothic Std"/>
              </a:rPr>
              <a:t>        </a:t>
            </a:r>
            <a:r>
              <a:rPr lang="en-US" sz="3200" b="1" strike="noStrike" spc="-1" dirty="0">
                <a:solidFill>
                  <a:srgbClr val="000000"/>
                </a:solidFill>
                <a:latin typeface="Courier New Bold"/>
              </a:rPr>
              <a:t> cl::Context(</a:t>
            </a:r>
            <a:r>
              <a:rPr lang="en-US" sz="3200" b="1" strike="noStrike" spc="-1" dirty="0">
                <a:solidFill>
                  <a:srgbClr val="C0504D"/>
                </a:solidFill>
                <a:latin typeface="Courier New Bold"/>
              </a:rPr>
              <a:t>const</a:t>
            </a:r>
            <a:r>
              <a:rPr lang="en-US" sz="3200" b="1" strike="noStrike" spc="-1" dirty="0">
                <a:solidFill>
                  <a:srgbClr val="000000"/>
                </a:solidFill>
                <a:latin typeface="Courier New Bold"/>
              </a:rPr>
              <a:t> VECTOR_CLASS&lt;Device&gt; &amp;devices,</a:t>
            </a:r>
            <a:endParaRPr lang="en-US" sz="32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8064A2"/>
                </a:solidFill>
                <a:latin typeface="Courier New Bold"/>
              </a:rPr>
              <a:t>cl_context_properties</a:t>
            </a:r>
            <a:r>
              <a:rPr lang="en-US" sz="2800" b="1" strike="noStrike" spc="-1" dirty="0">
                <a:solidFill>
                  <a:srgbClr val="000000"/>
                </a:solidFill>
                <a:latin typeface="Courier New Bold"/>
              </a:rPr>
              <a:t> *properties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(CL_CALLBACK *</a:t>
            </a:r>
            <a:r>
              <a:rPr lang="en-US" sz="2800" b="1" strike="noStrike" spc="-1" dirty="0" err="1">
                <a:solidFill>
                  <a:srgbClr val="000000"/>
                </a:solidFill>
                <a:latin typeface="Courier New Bold"/>
              </a:rPr>
              <a:t>pfn_notify</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char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errorinfo</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const 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private_info_size</a:t>
            </a:r>
            <a:r>
              <a:rPr lang="en-US" sz="2800" b="1" strike="noStrike" spc="-1" dirty="0">
                <a:solidFill>
                  <a:srgbClr val="000000"/>
                </a:solidFill>
                <a:latin typeface="Courier New Bold"/>
              </a:rPr>
              <a:t>,</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err="1">
                <a:solidFill>
                  <a:srgbClr val="C0504D"/>
                </a:solidFill>
                <a:latin typeface="Courier New Bold"/>
              </a:rPr>
              <a:t>size_t</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cb</a:t>
            </a: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a:t>
            </a:r>
            <a:r>
              <a:rPr lang="en-US" sz="2800" b="1" strike="noStrike" spc="-1" dirty="0">
                <a:solidFill>
                  <a:srgbClr val="000000"/>
                </a:solidFill>
                <a:latin typeface="Courier New Bold"/>
              </a:rPr>
              <a:t> *</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a:t>
            </a:r>
            <a:endParaRPr lang="en-US" sz="2800" b="0" strike="noStrike" spc="-1" dirty="0">
              <a:latin typeface="Arial"/>
            </a:endParaRPr>
          </a:p>
          <a:p>
            <a:pPr marL="457200">
              <a:lnSpc>
                <a:spcPct val="110000"/>
              </a:lnSpc>
              <a:spcBef>
                <a:spcPts val="561"/>
              </a:spcBef>
            </a:pPr>
            <a:r>
              <a:rPr lang="en-US" sz="2800" b="1" strike="noStrike" spc="-1" dirty="0">
                <a:solidFill>
                  <a:srgbClr val="000000"/>
                </a:solidFill>
                <a:latin typeface="Courier New Bold"/>
              </a:rPr>
              <a:t>		</a:t>
            </a:r>
            <a:r>
              <a:rPr lang="en-US" sz="2800" b="1" strike="noStrike" spc="-1" dirty="0">
                <a:solidFill>
                  <a:srgbClr val="C0504D"/>
                </a:solidFill>
                <a:latin typeface="Courier New Bold"/>
              </a:rPr>
              <a:t>void </a:t>
            </a:r>
            <a:r>
              <a:rPr lang="en-US" sz="2800" b="1" strike="noStrike" spc="-1" dirty="0">
                <a:solidFill>
                  <a:srgbClr val="000000"/>
                </a:solidFill>
                <a:latin typeface="Courier New Bold"/>
              </a:rPr>
              <a:t>*</a:t>
            </a:r>
            <a:r>
              <a:rPr lang="en-US" sz="2800" b="1" strike="noStrike" spc="-1" dirty="0" err="1">
                <a:solidFill>
                  <a:srgbClr val="000000"/>
                </a:solidFill>
                <a:latin typeface="Courier New Bold"/>
              </a:rPr>
              <a:t>user_data</a:t>
            </a:r>
            <a:r>
              <a:rPr lang="en-US" sz="2800" b="1" strike="noStrike" spc="-1" dirty="0">
                <a:solidFill>
                  <a:srgbClr val="000000"/>
                </a:solidFill>
                <a:latin typeface="Courier New Bold"/>
              </a:rPr>
              <a:t> = NULL, </a:t>
            </a:r>
            <a:r>
              <a:rPr lang="en-US" sz="2800" b="1" strike="noStrike" spc="-1" dirty="0" err="1">
                <a:solidFill>
                  <a:srgbClr val="8064A2"/>
                </a:solidFill>
                <a:latin typeface="Courier New Bold"/>
              </a:rPr>
              <a:t>cl_int</a:t>
            </a:r>
            <a:r>
              <a:rPr lang="en-US" sz="2800" b="1" strike="noStrike" spc="-1" dirty="0">
                <a:solidFill>
                  <a:srgbClr val="000000"/>
                </a:solidFill>
                <a:latin typeface="Courier New Bold"/>
              </a:rPr>
              <a:t> *err = NULL);</a:t>
            </a:r>
            <a:endParaRPr lang="en-US" sz="2800" b="0" strike="noStrike" spc="-1" dirty="0">
              <a:latin typeface="Arial"/>
            </a:endParaRPr>
          </a:p>
          <a:p>
            <a:pPr marL="457200">
              <a:lnSpc>
                <a:spcPct val="110000"/>
              </a:lnSpc>
              <a:spcBef>
                <a:spcPts val="641"/>
              </a:spcBef>
            </a:pPr>
            <a:endParaRPr lang="en-US" sz="2800" b="0" strike="noStrike" spc="-1" dirty="0">
              <a:latin typeface="Arial"/>
            </a:endParaRPr>
          </a:p>
          <a:p>
            <a:pPr marL="514440" indent="-513720">
              <a:lnSpc>
                <a:spcPct val="110000"/>
              </a:lnSpc>
              <a:spcBef>
                <a:spcPts val="641"/>
              </a:spcBef>
              <a:buClr>
                <a:srgbClr val="000000"/>
              </a:buClr>
              <a:buFont typeface="Trebuchet MS"/>
              <a:buAutoNum type="arabicPeriod" startAt="3"/>
            </a:pPr>
            <a:r>
              <a:rPr lang="zh-CN" altLang="en-US" sz="3200" spc="-1" dirty="0">
                <a:solidFill>
                  <a:srgbClr val="000000"/>
                </a:solidFill>
                <a:latin typeface="Trebuchet MS"/>
              </a:rPr>
              <a:t>为这些设备各自创建一个命令队列（</a:t>
            </a:r>
            <a:r>
              <a:rPr lang="en-US" altLang="zh-CN" sz="3200" spc="-1" dirty="0">
                <a:solidFill>
                  <a:srgbClr val="000000"/>
                </a:solidFill>
                <a:latin typeface="Trebuchet MS"/>
              </a:rPr>
              <a:t>command queue</a:t>
            </a:r>
            <a:r>
              <a:rPr lang="zh-CN" altLang="en-US" sz="3200"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NVIDIA (</a:t>
            </a:r>
            <a:r>
              <a:rPr lang="en-US" sz="2800" b="0" strike="noStrike" spc="-1" dirty="0" err="1">
                <a:solidFill>
                  <a:srgbClr val="000000"/>
                </a:solidFill>
                <a:latin typeface="Trebuchet MS"/>
              </a:rPr>
              <a:t>oclSimpleMultiGPU</a:t>
            </a:r>
            <a:r>
              <a:rPr lang="en-US" sz="2800" b="0" strike="noStrike" spc="-1" dirty="0">
                <a:solidFill>
                  <a:srgbClr val="000000"/>
                </a:solidFill>
                <a:latin typeface="Trebuchet MS"/>
              </a:rPr>
              <a:t>) </a:t>
            </a:r>
            <a:r>
              <a:rPr lang="zh-CN" altLang="en-US" sz="2800" spc="-1" dirty="0">
                <a:solidFill>
                  <a:srgbClr val="000000"/>
                </a:solidFill>
                <a:latin typeface="Trebuchet MS"/>
              </a:rPr>
              <a:t>和</a:t>
            </a:r>
            <a:r>
              <a:rPr lang="en-US" sz="2800" b="0" strike="noStrike" spc="-1" dirty="0">
                <a:solidFill>
                  <a:srgbClr val="000000"/>
                </a:solidFill>
                <a:latin typeface="Trebuchet MS"/>
              </a:rPr>
              <a:t> AMD (</a:t>
            </a:r>
            <a:r>
              <a:rPr lang="en-US" sz="2800" b="0" strike="noStrike" spc="-1" dirty="0" err="1">
                <a:solidFill>
                  <a:srgbClr val="000000"/>
                </a:solidFill>
                <a:latin typeface="Trebuchet MS"/>
              </a:rPr>
              <a:t>SimpleMultiDevice</a:t>
            </a:r>
            <a:r>
              <a:rPr lang="en-US" sz="2800" b="0" strike="noStrike" spc="-1" dirty="0">
                <a:solidFill>
                  <a:srgbClr val="000000"/>
                </a:solidFill>
                <a:latin typeface="Trebuchet MS"/>
              </a:rPr>
              <a:t>) OpenCL SDKs </a:t>
            </a:r>
            <a:r>
              <a:rPr lang="zh-CN" altLang="en-US" sz="2800" b="0" strike="noStrike" spc="-1" dirty="0">
                <a:solidFill>
                  <a:srgbClr val="000000"/>
                </a:solidFill>
                <a:latin typeface="Trebuchet MS"/>
              </a:rPr>
              <a:t>中都有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语言的样例</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000000"/>
                </a:solidFill>
                <a:latin typeface="Trebuchet MS"/>
                <a:ea typeface="DejaVu Sans"/>
              </a:rPr>
              <a:t>这一步无论是用 </a:t>
            </a:r>
            <a:r>
              <a:rPr lang="en-US" altLang="zh-CN" spc="-1" dirty="0">
                <a:solidFill>
                  <a:srgbClr val="000000"/>
                </a:solidFill>
                <a:latin typeface="Trebuchet MS"/>
                <a:ea typeface="DejaVu Sans"/>
              </a:rPr>
              <a:t>C </a:t>
            </a:r>
            <a:r>
              <a:rPr lang="zh-CN" altLang="en-US" spc="-1" dirty="0">
                <a:solidFill>
                  <a:srgbClr val="000000"/>
                </a:solidFill>
                <a:latin typeface="Trebuchet MS"/>
                <a:ea typeface="DejaVu Sans"/>
              </a:rPr>
              <a:t>语言还是用 </a:t>
            </a:r>
            <a:r>
              <a:rPr lang="en-US" altLang="zh-CN" spc="-1" dirty="0">
                <a:solidFill>
                  <a:srgbClr val="000000"/>
                </a:solidFill>
                <a:latin typeface="Trebuchet MS"/>
                <a:ea typeface="DejaVu Sans"/>
              </a:rPr>
              <a:t>Python </a:t>
            </a:r>
            <a:r>
              <a:rPr lang="zh-CN" altLang="en-US" spc="-1" dirty="0">
                <a:solidFill>
                  <a:srgbClr val="000000"/>
                </a:solidFill>
                <a:latin typeface="Trebuchet MS"/>
                <a:ea typeface="DejaVu Sans"/>
              </a:rPr>
              <a:t>都是一样的，只是 </a:t>
            </a:r>
            <a:r>
              <a:rPr lang="en-US" altLang="zh-CN" spc="-1" dirty="0">
                <a:solidFill>
                  <a:srgbClr val="000000"/>
                </a:solidFill>
                <a:latin typeface="Trebuchet MS"/>
                <a:ea typeface="DejaVu Sans"/>
              </a:rPr>
              <a:t>API </a:t>
            </a:r>
            <a:r>
              <a:rPr lang="zh-CN" altLang="en-US" spc="-1" dirty="0">
                <a:solidFill>
                  <a:srgbClr val="000000"/>
                </a:solidFill>
                <a:latin typeface="Trebuchet MS"/>
                <a:ea typeface="DejaVu Sans"/>
              </a:rPr>
              <a:t>调用会有点差别</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a:t>
            </a:r>
            <a:r>
              <a:rPr lang="zh-CN" altLang="en-US" sz="3600" b="0" strike="noStrike" spc="-1" dirty="0">
                <a:solidFill>
                  <a:srgbClr val="000000"/>
                </a:solidFill>
                <a:latin typeface="Trebuchet MS"/>
              </a:rPr>
              <a:t>异构计算</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尝试体验一下在多个设备上运行核函数</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选择一个你的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修改上下文环境的构造器（</a:t>
            </a:r>
            <a:r>
              <a:rPr lang="en-US" altLang="zh-CN" sz="2800" spc="-1" dirty="0">
                <a:solidFill>
                  <a:srgbClr val="000000"/>
                </a:solidFill>
                <a:latin typeface="Trebuchet MS"/>
              </a:rPr>
              <a:t> Context constructors </a:t>
            </a:r>
            <a:r>
              <a:rPr lang="zh-CN" altLang="en-US" sz="2800" b="0" strike="noStrike" spc="-1" dirty="0">
                <a:solidFill>
                  <a:srgbClr val="000000"/>
                </a:solidFill>
                <a:latin typeface="Trebuchet MS"/>
              </a:rPr>
              <a:t>）使之包含多个设备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修改程序，使之在多个设备上面运行一个核函数，每个都有不同的输入数据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如果时间精力允许，将你的问题分散到多个设备上</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SDK </a:t>
            </a:r>
            <a:r>
              <a:rPr lang="zh-CN" altLang="en-US" sz="2800" b="0" strike="noStrike" spc="-1" dirty="0">
                <a:solidFill>
                  <a:srgbClr val="000000"/>
                </a:solidFill>
                <a:latin typeface="Trebuchet MS"/>
              </a:rPr>
              <a:t>里面的样例代码会对你有所帮助</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输出所有设备的运行结果，查看哪个更快一些</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的可移植性</a:t>
            </a:r>
            <a:endParaRPr lang="en-US" sz="4400" b="0" strike="noStrike" spc="-1" dirty="0">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可移植性（</a:t>
            </a:r>
            <a:r>
              <a:rPr lang="en-US" altLang="zh-CN" sz="3200" b="0" strike="noStrike" spc="-1" dirty="0">
                <a:solidFill>
                  <a:srgbClr val="000000"/>
                </a:solidFill>
                <a:latin typeface="Trebuchet MS"/>
              </a:rPr>
              <a:t>portable performance</a:t>
            </a:r>
            <a:r>
              <a:rPr lang="zh-CN" altLang="en-US" sz="3200" b="0" strike="noStrike" spc="-1" dirty="0">
                <a:solidFill>
                  <a:srgbClr val="000000"/>
                </a:solidFill>
                <a:latin typeface="Trebuchet MS"/>
              </a:rPr>
              <a:t>）始终是一个挑战，而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设备种类繁多，有各种 </a:t>
            </a:r>
            <a:r>
              <a:rPr lang="en-US" altLang="zh-CN" sz="3200" b="0" strike="noStrike" spc="-1" dirty="0">
                <a:solidFill>
                  <a:srgbClr val="000000"/>
                </a:solidFill>
                <a:latin typeface="Trebuchet MS"/>
              </a:rPr>
              <a:t>CPU</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GPU</a:t>
            </a:r>
            <a:r>
              <a:rPr lang="zh-CN" altLang="en-US" sz="3200" spc="-1" dirty="0">
                <a:solidFill>
                  <a:srgbClr val="000000"/>
                </a:solidFill>
                <a:latin typeface="Trebuchet MS"/>
              </a:rPr>
              <a:t> 等等，挑战就更严峻了。</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好在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提供了强大的框架，支持编写性能强悍的可移植代码。</a:t>
            </a:r>
            <a:endParaRPr lang="en-US" sz="3200" b="0" strike="noStrike" spc="-1" dirty="0">
              <a:latin typeface="Arial"/>
            </a:endParaRPr>
          </a:p>
          <a:p>
            <a:pPr>
              <a:lnSpc>
                <a:spcPct val="110000"/>
              </a:lnSpc>
              <a:spcBef>
                <a:spcPts val="641"/>
              </a:spcBef>
            </a:pP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接下来的讲义中，针对编写兼容绝大部分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设备的代码给出一些通用的建议。</a:t>
            </a:r>
            <a:endParaRPr lang="en-US" sz="3200" b="0" strike="noStrike" spc="-1" dirty="0">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需要优化的问题</a:t>
            </a:r>
            <a:endParaRPr lang="en-US" sz="4400" b="0" strike="noStrike" spc="-1" dirty="0">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提高内存访问效率</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内存合并 </a:t>
            </a: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理想情况下就是让工作项</a:t>
            </a:r>
            <a:r>
              <a:rPr lang="en-US" altLang="zh-CN" sz="2400" spc="-1" dirty="0" err="1">
                <a:solidFill>
                  <a:srgbClr val="000000"/>
                </a:solidFill>
                <a:latin typeface="Trebuchet MS"/>
              </a:rPr>
              <a:t>i</a:t>
            </a:r>
            <a:r>
              <a:rPr lang="zh-CN" altLang="en-US" sz="2400" spc="-1" dirty="0">
                <a:solidFill>
                  <a:srgbClr val="000000"/>
                </a:solidFill>
                <a:latin typeface="Trebuchet MS"/>
              </a:rPr>
              <a:t>读取数据</a:t>
            </a:r>
            <a:r>
              <a:rPr lang="en-US" altLang="zh-CN" sz="2400" spc="-1" dirty="0">
                <a:solidFill>
                  <a:srgbClr val="000000"/>
                </a:solidFill>
                <a:latin typeface="Trebuchet MS"/>
              </a:rPr>
              <a:t> data[</a:t>
            </a:r>
            <a:r>
              <a:rPr lang="en-US" altLang="zh-CN" sz="2400" spc="-1" dirty="0" err="1">
                <a:solidFill>
                  <a:srgbClr val="000000"/>
                </a:solidFill>
                <a:latin typeface="Trebuchet MS"/>
              </a:rPr>
              <a:t>i</a:t>
            </a:r>
            <a:r>
              <a:rPr lang="en-US" altLang="zh-CN" sz="2400" spc="-1" dirty="0">
                <a:solidFill>
                  <a:srgbClr val="000000"/>
                </a:solidFill>
                <a:latin typeface="Trebuchet MS"/>
              </a:rPr>
              <a:t>]</a:t>
            </a:r>
            <a:r>
              <a:rPr lang="zh-CN" altLang="en-US" sz="2400" spc="-1" dirty="0">
                <a:solidFill>
                  <a:srgbClr val="000000"/>
                </a:solidFill>
                <a:latin typeface="Trebuchet MS"/>
              </a:rPr>
              <a:t>，同时工作项</a:t>
            </a:r>
            <a:r>
              <a:rPr lang="en-US" altLang="zh-CN" sz="2400" spc="-1" dirty="0">
                <a:solidFill>
                  <a:srgbClr val="000000"/>
                </a:solidFill>
                <a:latin typeface="Trebuchet MS"/>
              </a:rPr>
              <a:t>j</a:t>
            </a:r>
            <a:r>
              <a:rPr lang="zh-CN" altLang="en-US" sz="2400" spc="-1" dirty="0">
                <a:solidFill>
                  <a:srgbClr val="000000"/>
                </a:solidFill>
                <a:latin typeface="Trebuchet MS"/>
              </a:rPr>
              <a:t>读取数据 </a:t>
            </a:r>
            <a:r>
              <a:rPr lang="en-US" altLang="zh-CN" sz="2400" spc="-1" dirty="0">
                <a:solidFill>
                  <a:srgbClr val="000000"/>
                </a:solidFill>
                <a:latin typeface="Trebuchet MS"/>
              </a:rPr>
              <a:t>data[j]</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zh-CN" altLang="en-US" sz="2800" b="0" strike="noStrike" spc="-1" dirty="0">
                <a:solidFill>
                  <a:srgbClr val="C0504D"/>
                </a:solidFill>
                <a:latin typeface="Trebuchet MS"/>
              </a:rPr>
              <a:t>内存对齐 </a:t>
            </a: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填充数组，使之对齐到</a:t>
            </a:r>
            <a:r>
              <a:rPr lang="en-US" altLang="zh-CN" sz="2400" b="0" strike="noStrike" spc="-1" dirty="0">
                <a:solidFill>
                  <a:srgbClr val="000000"/>
                </a:solidFill>
                <a:latin typeface="Trebuchet MS"/>
              </a:rPr>
              <a:t>16</a:t>
            </a:r>
            <a:r>
              <a:rPr lang="en-US" altLang="zh-CN" sz="2400" spc="-1" dirty="0">
                <a:solidFill>
                  <a:srgbClr val="000000"/>
                </a:solidFill>
                <a:latin typeface="Trebuchet MS"/>
              </a:rPr>
              <a:t>/32</a:t>
            </a:r>
            <a:r>
              <a:rPr lang="zh-CN" altLang="en-US" sz="2400" spc="-1" dirty="0">
                <a:solidFill>
                  <a:srgbClr val="000000"/>
                </a:solidFill>
                <a:latin typeface="Trebuchet MS"/>
              </a:rPr>
              <a:t>或者</a:t>
            </a:r>
            <a:r>
              <a:rPr lang="en-US" altLang="zh-CN" sz="2400" spc="-1" dirty="0">
                <a:solidFill>
                  <a:srgbClr val="000000"/>
                </a:solidFill>
                <a:latin typeface="Trebuchet MS"/>
              </a:rPr>
              <a:t>64</a:t>
            </a:r>
            <a:r>
              <a:rPr lang="zh-CN" altLang="en-US" sz="2400" spc="-1" dirty="0">
                <a:solidFill>
                  <a:srgbClr val="000000"/>
                </a:solidFill>
                <a:latin typeface="Trebuchet MS"/>
              </a:rPr>
              <a:t>的整数倍</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b="0" strike="noStrike" spc="-1" dirty="0">
                <a:solidFill>
                  <a:srgbClr val="000000"/>
                </a:solidFill>
                <a:latin typeface="Trebuchet MS"/>
              </a:rPr>
              <a:t>work-item</a:t>
            </a:r>
            <a:r>
              <a:rPr lang="zh-CN" altLang="en-US" sz="3200" b="0" strike="noStrike" spc="-1" dirty="0">
                <a:solidFill>
                  <a:srgbClr val="000000"/>
                </a:solidFill>
                <a:latin typeface="Trebuchet MS"/>
              </a:rPr>
              <a:t>）的个数以及工作组（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）的规模</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理想情况下，</a:t>
            </a:r>
            <a:r>
              <a:rPr lang="en-US" altLang="zh-CN" sz="2800" b="0" strike="noStrike" spc="-1" dirty="0">
                <a:solidFill>
                  <a:srgbClr val="000000"/>
                </a:solidFill>
                <a:latin typeface="Trebuchet MS"/>
              </a:rPr>
              <a:t>GPU</a:t>
            </a:r>
            <a:r>
              <a:rPr lang="zh-CN" altLang="en-US" sz="2800" b="0" strike="noStrike" spc="-1" dirty="0">
                <a:solidFill>
                  <a:srgbClr val="000000"/>
                </a:solidFill>
                <a:latin typeface="Trebuchet MS"/>
              </a:rPr>
              <a:t>上一个计算单元（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）上的每个处理元素（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）上至少有</a:t>
            </a:r>
            <a:r>
              <a:rPr lang="en-US" altLang="zh-CN" sz="2800" b="0" strike="noStrike" spc="-1" dirty="0">
                <a:solidFill>
                  <a:srgbClr val="000000"/>
                </a:solidFill>
                <a:latin typeface="Trebuchet MS"/>
              </a:rPr>
              <a:t>4</a:t>
            </a:r>
            <a:r>
              <a:rPr lang="zh-CN" altLang="en-US" sz="2800" b="0" strike="noStrike" spc="-1" dirty="0">
                <a:solidFill>
                  <a:srgbClr val="000000"/>
                </a:solidFill>
                <a:latin typeface="Trebuchet MS"/>
              </a:rPr>
              <a:t>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越多越好，但也有上限</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每个工作项都要消耗处理元素（</a:t>
            </a:r>
            <a:r>
              <a:rPr lang="en-US" altLang="zh-CN" sz="2400" b="0" strike="noStrike" spc="-1" dirty="0">
                <a:solidFill>
                  <a:srgbClr val="000000"/>
                </a:solidFill>
                <a:latin typeface="Trebuchet MS"/>
              </a:rPr>
              <a:t>PE</a:t>
            </a:r>
            <a:r>
              <a:rPr lang="zh-CN" altLang="en-US" sz="2400" b="0" strike="noStrike" spc="-1" dirty="0">
                <a:solidFill>
                  <a:srgbClr val="000000"/>
                </a:solidFill>
                <a:latin typeface="Trebuchet MS"/>
              </a:rPr>
              <a:t>）上面有限的资源（比如寄存器等等）</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工作项拆散（</a:t>
            </a:r>
            <a:r>
              <a:rPr lang="en-US" altLang="zh-CN" sz="3200" b="0" strike="noStrike" spc="-1" dirty="0">
                <a:solidFill>
                  <a:srgbClr val="000000"/>
                </a:solidFill>
                <a:latin typeface="Trebuchet MS"/>
              </a:rPr>
              <a:t>work-item divergence</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工作项出现分支（</a:t>
            </a:r>
            <a:r>
              <a:rPr lang="en-US" altLang="zh-CN" sz="2800" b="0" strike="noStrike" spc="-1" dirty="0">
                <a:solidFill>
                  <a:srgbClr val="000000"/>
                </a:solidFill>
                <a:latin typeface="Trebuchet MS"/>
              </a:rPr>
              <a:t>branch</a:t>
            </a:r>
            <a:r>
              <a:rPr lang="zh-CN" altLang="en-US" sz="2800" b="0" strike="noStrike" spc="-1" dirty="0">
                <a:solidFill>
                  <a:srgbClr val="000000"/>
                </a:solidFill>
                <a:latin typeface="Trebuchet MS"/>
              </a:rPr>
              <a:t>）的时候怎么回事？</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实际上是一个 </a:t>
            </a:r>
            <a:r>
              <a:rPr lang="en-US" altLang="zh-CN" sz="2800" b="0" strike="noStrike" spc="-1" dirty="0">
                <a:solidFill>
                  <a:srgbClr val="000000"/>
                </a:solidFill>
                <a:latin typeface="Trebuchet MS"/>
              </a:rPr>
              <a:t>SIMD </a:t>
            </a:r>
            <a:r>
              <a:rPr lang="zh-CN" altLang="en-US" sz="2800" b="0" strike="noStrike" spc="-1" dirty="0">
                <a:solidFill>
                  <a:srgbClr val="000000"/>
                </a:solidFill>
                <a:latin typeface="Trebuchet MS"/>
              </a:rPr>
              <a:t>数据并行模型（</a:t>
            </a:r>
            <a:r>
              <a:rPr lang="en-US" altLang="zh-CN" sz="2800" spc="-1" dirty="0">
                <a:solidFill>
                  <a:srgbClr val="000000"/>
                </a:solidFill>
                <a:latin typeface="Trebuchet MS"/>
              </a:rPr>
              <a:t>SIMD data parallel model</a:t>
            </a:r>
            <a:r>
              <a:rPr lang="zh-CN" altLang="en-US" sz="2800" spc="-1" dirty="0">
                <a:solidFill>
                  <a:srgbClr val="000000"/>
                </a:solidFill>
                <a:latin typeface="Trebuchet MS"/>
              </a:rPr>
              <a:t>，</a:t>
            </a:r>
            <a:r>
              <a:rPr lang="en-US" altLang="zh-CN" sz="2800" spc="-1" dirty="0">
                <a:solidFill>
                  <a:srgbClr val="000000"/>
                </a:solidFill>
                <a:latin typeface="Trebuchet MS"/>
              </a:rPr>
              <a:t>SIMD</a:t>
            </a:r>
            <a:r>
              <a:rPr lang="zh-CN" altLang="en-US" sz="2800" spc="-1" dirty="0">
                <a:solidFill>
                  <a:srgbClr val="000000"/>
                </a:solidFill>
                <a:latin typeface="Trebuchet MS"/>
              </a:rPr>
              <a:t>即单指令多数据结构（</a:t>
            </a:r>
            <a:r>
              <a:rPr lang="en-US" altLang="zh-CN" sz="2800" spc="-1" dirty="0">
                <a:solidFill>
                  <a:srgbClr val="000000"/>
                </a:solidFill>
                <a:latin typeface="Trebuchet MS"/>
              </a:rPr>
              <a:t>Single Instruction Multiple Data</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两条</a:t>
            </a:r>
            <a:r>
              <a:rPr lang="zh-CN" altLang="en-US" sz="2800" b="0" strike="noStrike" spc="-1" dirty="0">
                <a:solidFill>
                  <a:srgbClr val="000000"/>
                </a:solidFill>
                <a:latin typeface="Trebuchet MS"/>
              </a:rPr>
              <a:t>路径（</a:t>
            </a:r>
            <a:r>
              <a:rPr lang="en-US" altLang="zh-CN" sz="2800" b="0" strike="noStrike" spc="-1" dirty="0">
                <a:solidFill>
                  <a:srgbClr val="000000"/>
                </a:solidFill>
                <a:latin typeface="Trebuchet MS"/>
              </a:rPr>
              <a:t>paths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if-else) </a:t>
            </a:r>
            <a:r>
              <a:rPr lang="zh-CN" altLang="en-US" sz="2800" b="0" strike="noStrike" spc="-1" dirty="0">
                <a:solidFill>
                  <a:srgbClr val="000000"/>
                </a:solidFill>
                <a:latin typeface="Trebuchet MS"/>
              </a:rPr>
              <a:t>可能都需要执行（分支拆散（</a:t>
            </a:r>
            <a:r>
              <a:rPr lang="en-US" altLang="zh-CN" sz="2800" b="0" strike="noStrike" spc="-1" dirty="0">
                <a:solidFill>
                  <a:srgbClr val="000000"/>
                </a:solidFill>
                <a:latin typeface="Trebuchet MS"/>
              </a:rPr>
              <a:t>branch divergence</a:t>
            </a:r>
            <a:r>
              <a:rPr lang="zh-CN" altLang="en-US" sz="2800" b="0" strike="noStrike" spc="-1" dirty="0">
                <a:solidFill>
                  <a:srgbClr val="000000"/>
                </a:solidFill>
                <a:latin typeface="Trebuchet MS"/>
              </a:rPr>
              <a:t>）），尽量避免这样</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非发散分支（</a:t>
            </a:r>
            <a:r>
              <a:rPr lang="en-US" altLang="zh-CN" sz="2800" spc="-1" dirty="0">
                <a:solidFill>
                  <a:srgbClr val="000000"/>
                </a:solidFill>
                <a:latin typeface="Trebuchet MS"/>
              </a:rPr>
              <a:t> non-divergent branches </a:t>
            </a:r>
            <a:r>
              <a:rPr lang="zh-CN" altLang="en-US" sz="2800" b="0" strike="noStrike" spc="-1" dirty="0">
                <a:solidFill>
                  <a:srgbClr val="000000"/>
                </a:solidFill>
                <a:latin typeface="Trebuchet MS"/>
              </a:rPr>
              <a:t>）也称为联合（</a:t>
            </a:r>
            <a:r>
              <a:rPr lang="en-US" altLang="zh-CN" sz="2800" b="0" strike="noStrike" spc="-1" dirty="0">
                <a:solidFill>
                  <a:srgbClr val="000000"/>
                </a:solidFill>
                <a:latin typeface="Trebuchet MS"/>
              </a:rPr>
              <a:t>uniform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内存布局（</a:t>
            </a:r>
            <a:r>
              <a:rPr lang="en-US" altLang="zh-CN" sz="3200" spc="-1" dirty="0">
                <a:solidFill>
                  <a:srgbClr val="000000"/>
                </a:solidFill>
                <a:latin typeface="Trebuchet MS"/>
              </a:rPr>
              <a:t> Memory layout </a:t>
            </a:r>
            <a:r>
              <a:rPr lang="zh-CN" altLang="en-US" sz="3200" b="0" strike="noStrike" spc="-1" dirty="0">
                <a:solidFill>
                  <a:srgbClr val="000000"/>
                </a:solidFill>
                <a:latin typeface="Trebuchet MS"/>
              </a:rPr>
              <a:t>）对性能至关重要</a:t>
            </a:r>
            <a:endParaRPr lang="en-US" sz="3200" b="0" strike="noStrike" spc="-1" dirty="0">
              <a:latin typeface="Arial"/>
            </a:endParaRPr>
          </a:p>
        </p:txBody>
      </p:sp>
      <p:sp>
        <p:nvSpPr>
          <p:cNvPr id="1877" name="CustomShape 2"/>
          <p:cNvSpPr/>
          <p:nvPr/>
        </p:nvSpPr>
        <p:spPr>
          <a:xfrm>
            <a:off x="457200" y="1600200"/>
            <a:ext cx="8456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数组的结构体（</a:t>
            </a:r>
            <a:r>
              <a:rPr lang="en-US" altLang="zh-CN" sz="2400" spc="-1" dirty="0">
                <a:solidFill>
                  <a:srgbClr val="000000"/>
                </a:solidFill>
                <a:latin typeface="Trebuchet MS"/>
              </a:rPr>
              <a:t> Structure of Arrays</a:t>
            </a:r>
            <a:r>
              <a:rPr lang="zh-CN" altLang="en-US" sz="2400" spc="-1" dirty="0">
                <a:solidFill>
                  <a:srgbClr val="000000"/>
                </a:solidFill>
                <a:latin typeface="Trebuchet MS"/>
              </a:rPr>
              <a:t>，缩写为</a:t>
            </a:r>
            <a:r>
              <a:rPr lang="en-US" altLang="zh-CN" sz="2400" spc="-1" dirty="0" err="1">
                <a:solidFill>
                  <a:srgbClr val="000000"/>
                </a:solidFill>
                <a:latin typeface="Trebuchet MS"/>
              </a:rPr>
              <a:t>SoA</a:t>
            </a:r>
            <a:r>
              <a:rPr lang="en-US" altLang="zh-CN" sz="2400" spc="-1" dirty="0">
                <a:solidFill>
                  <a:srgbClr val="000000"/>
                </a:solidFill>
                <a:latin typeface="Trebuchet MS"/>
              </a:rPr>
              <a:t> </a:t>
            </a:r>
            <a:r>
              <a:rPr lang="zh-CN" altLang="en-US" sz="2400" b="0" strike="noStrike" spc="-1" dirty="0">
                <a:solidFill>
                  <a:srgbClr val="000000"/>
                </a:solidFill>
                <a:latin typeface="Trebuchet MS"/>
              </a:rPr>
              <a:t>） </a:t>
            </a:r>
            <a:r>
              <a:rPr lang="en-US" altLang="zh-CN" sz="2400" b="0" strike="noStrike" spc="-1" dirty="0">
                <a:solidFill>
                  <a:srgbClr val="000000"/>
                </a:solidFill>
                <a:latin typeface="Trebuchet MS"/>
              </a:rPr>
              <a:t>vs </a:t>
            </a:r>
            <a:r>
              <a:rPr lang="zh-CN" altLang="en-US" sz="2400" b="0" strike="noStrike" spc="-1" dirty="0">
                <a:solidFill>
                  <a:srgbClr val="000000"/>
                </a:solidFill>
                <a:latin typeface="Trebuchet MS"/>
              </a:rPr>
              <a:t>结构体的数组（</a:t>
            </a:r>
            <a:r>
              <a:rPr lang="en-US" altLang="zh-CN" sz="2400" spc="-1" dirty="0">
                <a:solidFill>
                  <a:srgbClr val="000000"/>
                </a:solidFill>
                <a:latin typeface="Trebuchet MS"/>
              </a:rPr>
              <a:t> Array of Structures</a:t>
            </a:r>
            <a:r>
              <a:rPr lang="zh-CN" altLang="en-US" sz="2400" spc="-1" dirty="0">
                <a:solidFill>
                  <a:srgbClr val="000000"/>
                </a:solidFill>
                <a:latin typeface="Trebuchet MS"/>
              </a:rPr>
              <a:t>，缩写为</a:t>
            </a:r>
            <a:r>
              <a:rPr lang="en-US" altLang="zh-CN" sz="2400" spc="-1" dirty="0" err="1">
                <a:solidFill>
                  <a:srgbClr val="000000"/>
                </a:solidFill>
                <a:latin typeface="Trebuchet MS"/>
              </a:rPr>
              <a:t>AoS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问题</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r>
              <a:rPr lang="en-US" sz="2400" b="1" strike="noStrike" spc="-1" dirty="0">
                <a:solidFill>
                  <a:srgbClr val="000000"/>
                </a:solidFill>
                <a:latin typeface="Courier New Bold"/>
              </a:rPr>
              <a:t>	</a:t>
            </a:r>
            <a:r>
              <a:rPr lang="en-US" sz="2400" b="1" strike="noStrike" spc="-1" dirty="0">
                <a:solidFill>
                  <a:srgbClr val="C0504D"/>
                </a:solidFill>
                <a:latin typeface="Courier New Bold"/>
              </a:rPr>
              <a:t>struct </a:t>
            </a:r>
            <a:r>
              <a:rPr lang="en-US" sz="2400" b="1" strike="noStrike" spc="-1" dirty="0">
                <a:solidFill>
                  <a:srgbClr val="000000"/>
                </a:solidFill>
                <a:latin typeface="Courier New Bold"/>
              </a:rPr>
              <a:t>{ </a:t>
            </a:r>
            <a:r>
              <a:rPr lang="en-US" sz="2400" b="1" strike="noStrike" spc="-1" dirty="0">
                <a:solidFill>
                  <a:srgbClr val="C0504D"/>
                </a:solidFill>
                <a:latin typeface="Courier New Bold"/>
              </a:rPr>
              <a:t>float</a:t>
            </a:r>
            <a:r>
              <a:rPr lang="en-US" sz="2400" b="1" strike="noStrike" spc="-1" dirty="0">
                <a:solidFill>
                  <a:srgbClr val="000000"/>
                </a:solidFill>
                <a:latin typeface="Courier New Bold"/>
              </a:rPr>
              <a:t> x, y, z, a; } Point;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数组结构体</a:t>
            </a:r>
            <a:r>
              <a:rPr lang="en-US" sz="2400" b="0" strike="noStrike" spc="-1" dirty="0">
                <a:solidFill>
                  <a:srgbClr val="000000"/>
                </a:solidFill>
                <a:latin typeface="Trebuchet MS"/>
              </a:rPr>
              <a:t> (</a:t>
            </a:r>
            <a:r>
              <a:rPr lang="en-US" sz="2400" b="0" strike="noStrike" spc="-1" dirty="0" err="1">
                <a:solidFill>
                  <a:srgbClr val="000000"/>
                </a:solidFill>
                <a:latin typeface="Trebuchet MS"/>
              </a:rPr>
              <a:t>SoA</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GPU</a:t>
            </a:r>
            <a:r>
              <a:rPr lang="zh-CN" altLang="en-US" sz="2400" b="0" strike="noStrike" spc="-1" dirty="0">
                <a:solidFill>
                  <a:srgbClr val="000000"/>
                </a:solidFill>
                <a:latin typeface="Trebuchet MS"/>
              </a:rPr>
              <a:t>上的内存合并（</a:t>
            </a:r>
            <a:r>
              <a:rPr lang="en-US" altLang="zh-CN" sz="2400" spc="-1" dirty="0">
                <a:solidFill>
                  <a:srgbClr val="000000"/>
                </a:solidFill>
                <a:latin typeface="Trebuchet MS"/>
              </a:rPr>
              <a:t>memory coalescence</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2400" b="0" strike="noStrike" spc="-1" dirty="0">
                <a:solidFill>
                  <a:srgbClr val="000000"/>
                </a:solidFill>
                <a:latin typeface="Trebuchet MS"/>
              </a:rPr>
              <a:t>结构体数组 </a:t>
            </a:r>
            <a:r>
              <a:rPr lang="en-US" sz="2400" b="0" strike="noStrike" spc="-1" dirty="0">
                <a:solidFill>
                  <a:srgbClr val="000000"/>
                </a:solidFill>
                <a:latin typeface="Trebuchet MS"/>
              </a:rPr>
              <a:t>(</a:t>
            </a:r>
            <a:r>
              <a:rPr lang="en-US" sz="2400" b="0" strike="noStrike" spc="-1" dirty="0" err="1">
                <a:solidFill>
                  <a:srgbClr val="000000"/>
                </a:solidFill>
                <a:latin typeface="Trebuchet MS"/>
              </a:rPr>
              <a:t>AoS</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适合</a:t>
            </a:r>
            <a:r>
              <a:rPr lang="en-US" altLang="zh-CN" sz="2400" b="0" strike="noStrike" spc="-1" dirty="0">
                <a:solidFill>
                  <a:srgbClr val="000000"/>
                </a:solidFill>
                <a:latin typeface="Trebuchet MS"/>
              </a:rPr>
              <a:t>CPU</a:t>
            </a:r>
            <a:r>
              <a:rPr lang="zh-CN" altLang="en-US" sz="2400" b="0" strike="noStrike" spc="-1" dirty="0">
                <a:solidFill>
                  <a:srgbClr val="000000"/>
                </a:solidFill>
                <a:latin typeface="Trebuchet MS"/>
              </a:rPr>
              <a:t>上的缓存层级（</a:t>
            </a:r>
            <a:r>
              <a:rPr lang="en-US" altLang="zh-CN" sz="2400" spc="-1" dirty="0">
                <a:solidFill>
                  <a:srgbClr val="000000"/>
                </a:solidFill>
                <a:latin typeface="Trebuchet MS"/>
              </a:rPr>
              <a:t>cache hierarchies</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641"/>
              </a:spcBef>
            </a:pPr>
            <a:endParaRPr lang="en-US" sz="2400" b="0" strike="noStrike" spc="-1" dirty="0">
              <a:latin typeface="Arial"/>
            </a:endParaRPr>
          </a:p>
        </p:txBody>
      </p:sp>
      <p:graphicFrame>
        <p:nvGraphicFramePr>
          <p:cNvPr id="1878" name="Table 3"/>
          <p:cNvGraphicFramePr/>
          <p:nvPr>
            <p:extLst>
              <p:ext uri="{D42A27DB-BD31-4B8C-83A1-F6EECF244321}">
                <p14:modId xmlns:p14="http://schemas.microsoft.com/office/powerpoint/2010/main" val="10482883"/>
              </p:ext>
            </p:extLst>
          </p:nvPr>
        </p:nvGraphicFramePr>
        <p:xfrm>
          <a:off x="912960" y="403380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y</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3200" cy="3657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z</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dirty="0">
                          <a:solidFill>
                            <a:srgbClr val="000000"/>
                          </a:solidFill>
                          <a:latin typeface="Arial"/>
                          <a:ea typeface="ヒラギノ角ゴ ProN W3"/>
                        </a:rPr>
                        <a:t>…</a:t>
                      </a:r>
                      <a:endParaRPr lang="en-US" sz="1800" b="0" strike="noStrike" spc="-1" dirty="0">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660360" y="380016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ea typeface="DejaVu Sans"/>
              </a:rPr>
              <a:t>将工作项就近安排，和就近安排内存同理</a:t>
            </a:r>
            <a:endParaRPr lang="en-US" sz="1800" b="0" strike="noStrike" spc="-1" dirty="0">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zh-CN" altLang="en-US" sz="1800" b="0" strike="noStrike" spc="-1" dirty="0">
                <a:solidFill>
                  <a:srgbClr val="4F81BD"/>
                </a:solidFill>
                <a:latin typeface="Trebuchet MS"/>
                <a:ea typeface="DejaVu Sans"/>
              </a:rPr>
              <a:t>单个工作项访问邻近内存（</a:t>
            </a:r>
            <a:r>
              <a:rPr lang="en-US" altLang="zh-CN" spc="-1" dirty="0">
                <a:solidFill>
                  <a:srgbClr val="4F81BD"/>
                </a:solidFill>
                <a:latin typeface="Trebuchet MS"/>
              </a:rPr>
              <a:t>adjacent memory</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其他的优化建议</a:t>
            </a:r>
            <a:endParaRPr lang="en-US" sz="4400" b="0" strike="noStrike" spc="-1" dirty="0">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使用分析器（</a:t>
            </a:r>
            <a:r>
              <a:rPr lang="en-US" altLang="zh-CN" sz="3200" b="0" strike="noStrike" spc="-1" dirty="0">
                <a:solidFill>
                  <a:srgbClr val="000000"/>
                </a:solidFill>
                <a:latin typeface="Trebuchet MS"/>
              </a:rPr>
              <a:t>profiler</a:t>
            </a:r>
            <a:r>
              <a:rPr lang="zh-CN" altLang="en-US" sz="3200" b="0" strike="noStrike" spc="-1" dirty="0">
                <a:solidFill>
                  <a:srgbClr val="000000"/>
                </a:solidFill>
                <a:latin typeface="Trebuchet MS"/>
              </a:rPr>
              <a:t>）来查看你的程序是否性能良好</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zh-CN" altLang="en-US" sz="2800" b="0" strike="noStrike" spc="-1" dirty="0">
                <a:solidFill>
                  <a:srgbClr val="E46C0A"/>
                </a:solidFill>
                <a:latin typeface="Trebuchet MS"/>
              </a:rPr>
              <a:t>占用率 </a:t>
            </a: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t>
            </a:r>
            <a:r>
              <a:rPr lang="zh-CN" altLang="en-US" sz="2800" b="0" strike="noStrike" spc="-1" dirty="0">
                <a:solidFill>
                  <a:srgbClr val="000000"/>
                </a:solidFill>
                <a:latin typeface="Trebuchet MS"/>
              </a:rPr>
              <a:t>是衡量你的处理元素（</a:t>
            </a:r>
            <a:r>
              <a:rPr lang="en-US" altLang="zh-CN" sz="2800" b="0" strike="noStrike" spc="-1" dirty="0">
                <a:solidFill>
                  <a:srgbClr val="000000"/>
                </a:solidFill>
                <a:latin typeface="Trebuchet MS"/>
              </a:rPr>
              <a:t>processing elements</a:t>
            </a:r>
            <a:r>
              <a:rPr lang="zh-CN" altLang="en-US" sz="2800" b="0" strike="noStrike" spc="-1" dirty="0">
                <a:solidFill>
                  <a:srgbClr val="000000"/>
                </a:solidFill>
                <a:latin typeface="Trebuchet MS"/>
              </a:rPr>
              <a:t>，缩写为 </a:t>
            </a:r>
            <a:r>
              <a:rPr lang="en-US" altLang="zh-CN" sz="2800" b="0" strike="noStrike" spc="-1" dirty="0">
                <a:solidFill>
                  <a:srgbClr val="000000"/>
                </a:solidFill>
                <a:latin typeface="Trebuchet MS"/>
              </a:rPr>
              <a:t>PE</a:t>
            </a:r>
            <a:r>
              <a:rPr lang="zh-CN" altLang="en-US" sz="2800" b="0" strike="noStrike" spc="-1" dirty="0">
                <a:solidFill>
                  <a:srgbClr val="000000"/>
                </a:solidFill>
                <a:latin typeface="Trebuchet MS"/>
              </a:rPr>
              <a:t>）的</a:t>
            </a:r>
            <a:r>
              <a:rPr lang="zh-CN" altLang="en-US" sz="2800" spc="-1" dirty="0">
                <a:solidFill>
                  <a:srgbClr val="E46C0A"/>
                </a:solidFill>
                <a:latin typeface="Trebuchet MS"/>
              </a:rPr>
              <a:t>活跃程度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占用率超过</a:t>
            </a:r>
            <a:r>
              <a:rPr lang="en-US" altLang="zh-CN" sz="2800" b="0" strike="noStrike" spc="-1" dirty="0">
                <a:solidFill>
                  <a:srgbClr val="000000"/>
                </a:solidFill>
                <a:latin typeface="Trebuchet MS"/>
              </a:rPr>
              <a:t>0.5</a:t>
            </a:r>
            <a:r>
              <a:rPr lang="zh-CN" altLang="en-US" sz="2800" b="0" strike="noStrike" spc="-1" dirty="0">
                <a:solidFill>
                  <a:srgbClr val="000000"/>
                </a:solidFill>
                <a:latin typeface="Trebuchet MS"/>
              </a:rPr>
              <a:t>就是好的（表示超过</a:t>
            </a:r>
            <a:r>
              <a:rPr lang="en-US" altLang="zh-CN" sz="2800" b="0" strike="noStrike" spc="-1" dirty="0">
                <a:solidFill>
                  <a:srgbClr val="000000"/>
                </a:solidFill>
                <a:latin typeface="Trebuchet MS"/>
              </a:rPr>
              <a:t>50%</a:t>
            </a:r>
            <a:r>
              <a:rPr lang="zh-CN" altLang="en-US" sz="2800" b="0" strike="noStrike" spc="-1" dirty="0">
                <a:solidFill>
                  <a:srgbClr val="000000"/>
                </a:solidFill>
                <a:latin typeface="Trebuchet MS"/>
              </a:rPr>
              <a:t>的活跃程度）</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分析其要考虑的其他衡量指标</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内存带宽（</a:t>
            </a:r>
            <a:r>
              <a:rPr lang="en-US" altLang="zh-CN" sz="2800" b="0" strike="noStrike" spc="-1" dirty="0">
                <a:solidFill>
                  <a:srgbClr val="000000"/>
                </a:solidFill>
                <a:latin typeface="Trebuchet MS"/>
              </a:rPr>
              <a:t>memory bandwidth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应该保证有一个良好的峰值（</a:t>
            </a:r>
            <a:r>
              <a:rPr lang="en-US" altLang="zh-CN" sz="2800" spc="-1" dirty="0">
                <a:solidFill>
                  <a:srgbClr val="000000"/>
                </a:solidFill>
                <a:latin typeface="Trebuchet MS"/>
              </a:rPr>
              <a:t> a good fraction of peak </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比如，在 </a:t>
            </a:r>
            <a:r>
              <a:rPr lang="en-US" altLang="zh-CN" sz="2400" b="0" strike="noStrike" spc="-1" dirty="0">
                <a:solidFill>
                  <a:srgbClr val="000000"/>
                </a:solidFill>
                <a:latin typeface="Trebuchet MS"/>
              </a:rPr>
              <a:t>M2050 GPU </a:t>
            </a:r>
            <a:r>
              <a:rPr lang="zh-CN" altLang="en-US" sz="2400" b="0" strike="noStrike" spc="-1" dirty="0">
                <a:solidFill>
                  <a:srgbClr val="000000"/>
                </a:solidFill>
                <a:latin typeface="Trebuchet MS"/>
              </a:rPr>
              <a:t>上到全局内存（</a:t>
            </a:r>
            <a:r>
              <a:rPr lang="en-US" altLang="zh-CN" sz="2400" b="0" strike="noStrike" spc="-1" dirty="0">
                <a:solidFill>
                  <a:srgbClr val="000000"/>
                </a:solidFill>
                <a:latin typeface="Trebuchet MS"/>
              </a:rPr>
              <a:t>global memory</a:t>
            </a:r>
            <a:r>
              <a:rPr lang="zh-CN" altLang="en-US" sz="2400" b="0" strike="noStrike" spc="-1" dirty="0">
                <a:solidFill>
                  <a:srgbClr val="000000"/>
                </a:solidFill>
                <a:latin typeface="Trebuchet MS"/>
              </a:rPr>
              <a:t>）的内存带宽 为</a:t>
            </a:r>
            <a:r>
              <a:rPr lang="en-US" sz="2400" b="0" strike="noStrike" spc="-1" dirty="0">
                <a:solidFill>
                  <a:srgbClr val="000000"/>
                </a:solidFill>
                <a:latin typeface="Trebuchet MS"/>
              </a:rPr>
              <a:t>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）（线程（</a:t>
            </a:r>
            <a:r>
              <a:rPr lang="en-US" altLang="zh-CN" sz="2800" b="0" strike="noStrike" spc="-1" dirty="0">
                <a:solidFill>
                  <a:srgbClr val="000000"/>
                </a:solidFill>
                <a:latin typeface="Trebuchet MS"/>
              </a:rPr>
              <a:t>thread</a:t>
            </a:r>
            <a:r>
              <a:rPr lang="zh-CN" altLang="en-US" sz="2800" b="0" strike="noStrike" spc="-1" dirty="0">
                <a:solidFill>
                  <a:srgbClr val="000000"/>
                </a:solidFill>
                <a:latin typeface="Trebuchet MS"/>
              </a:rPr>
              <a:t>））分散度（</a:t>
            </a:r>
            <a:r>
              <a:rPr lang="en-US" altLang="zh-CN" sz="2800" b="0" strike="noStrike" spc="-1" dirty="0">
                <a:solidFill>
                  <a:srgbClr val="000000"/>
                </a:solidFill>
                <a:latin typeface="Trebuchet MS"/>
              </a:rPr>
              <a:t>divergence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这个越低越好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每工作项（</a:t>
            </a:r>
            <a:r>
              <a:rPr lang="en-US" altLang="zh-CN" sz="2800" spc="-1" dirty="0">
                <a:solidFill>
                  <a:srgbClr val="000000"/>
                </a:solidFill>
                <a:latin typeface="Trebuchet MS"/>
              </a:rPr>
              <a:t>work-item</a:t>
            </a:r>
            <a:r>
              <a:rPr lang="zh-CN" altLang="en-US" sz="2800" spc="-1" dirty="0">
                <a:solidFill>
                  <a:srgbClr val="000000"/>
                </a:solidFill>
                <a:latin typeface="Trebuchet MS"/>
              </a:rPr>
              <a:t>）（线程（</a:t>
            </a:r>
            <a:r>
              <a:rPr lang="en-US" altLang="zh-CN" sz="2800" spc="-1" dirty="0">
                <a:solidFill>
                  <a:srgbClr val="000000"/>
                </a:solidFill>
                <a:latin typeface="Trebuchet MS"/>
              </a:rPr>
              <a:t>thread</a:t>
            </a:r>
            <a:r>
              <a:rPr lang="zh-CN" altLang="en-US" sz="2800" spc="-1" dirty="0">
                <a:solidFill>
                  <a:srgbClr val="000000"/>
                </a:solidFill>
                <a:latin typeface="Trebuchet MS"/>
              </a:rPr>
              <a:t>）） 的寄存器（</a:t>
            </a:r>
            <a:r>
              <a:rPr lang="en-US" altLang="zh-CN" sz="2800" spc="-1" dirty="0">
                <a:solidFill>
                  <a:srgbClr val="000000"/>
                </a:solidFill>
                <a:latin typeface="Trebuchet MS"/>
              </a:rPr>
              <a:t>register</a:t>
            </a:r>
            <a:r>
              <a:rPr lang="zh-CN" altLang="en-US" sz="2800"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理想情况下低一些好，最好是计算单元（</a:t>
            </a:r>
            <a:r>
              <a:rPr lang="en-US" altLang="zh-CN" sz="2800" b="0" strike="noStrike" spc="-1" dirty="0">
                <a:solidFill>
                  <a:srgbClr val="000000"/>
                </a:solidFill>
                <a:latin typeface="Trebuchet MS"/>
              </a:rPr>
              <a:t>Compute Unit</a:t>
            </a:r>
            <a:r>
              <a:rPr lang="zh-CN" altLang="en-US" sz="2800" b="0" strike="noStrike" spc="-1" dirty="0">
                <a:solidFill>
                  <a:srgbClr val="000000"/>
                </a:solidFill>
                <a:latin typeface="Trebuchet MS"/>
              </a:rPr>
              <a:t>，缩写为</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）上的硬件寄存器（</a:t>
            </a:r>
            <a:r>
              <a:rPr lang="en-US" altLang="zh-CN" sz="2800" b="0" strike="noStrike" spc="-1" dirty="0">
                <a:solidFill>
                  <a:srgbClr val="000000"/>
                </a:solidFill>
                <a:latin typeface="Trebuchet MS"/>
              </a:rPr>
              <a:t>register</a:t>
            </a:r>
            <a:r>
              <a:rPr lang="zh-CN" altLang="en-US" sz="2800" b="0" strike="noStrike" spc="-1" dirty="0">
                <a:solidFill>
                  <a:srgbClr val="000000"/>
                </a:solidFill>
                <a:latin typeface="Trebuchet MS"/>
              </a:rPr>
              <a:t>）数目的除数（</a:t>
            </a:r>
            <a:r>
              <a:rPr lang="en-US" altLang="zh-CN" sz="2800" b="0" strike="noStrike" spc="-1" dirty="0">
                <a:solidFill>
                  <a:srgbClr val="000000"/>
                </a:solidFill>
                <a:latin typeface="Trebuchet MS"/>
              </a:rPr>
              <a:t>divisor</a:t>
            </a:r>
            <a:r>
              <a:rPr lang="zh-CN" alt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比如对于 </a:t>
            </a:r>
            <a:r>
              <a:rPr lang="en-US" altLang="zh-CN" sz="2400" b="0" strike="noStrike" spc="-1" dirty="0">
                <a:solidFill>
                  <a:srgbClr val="000000"/>
                </a:solidFill>
                <a:latin typeface="Trebuchet MS"/>
              </a:rPr>
              <a:t>M2050 GPU</a:t>
            </a:r>
            <a:r>
              <a:rPr lang="zh-CN" altLang="en-US" sz="2400" spc="-1" dirty="0">
                <a:solidFill>
                  <a:srgbClr val="000000"/>
                </a:solidFill>
                <a:latin typeface="Trebuchet MS"/>
              </a:rPr>
              <a:t> 来说就可以设置为</a:t>
            </a:r>
            <a:r>
              <a:rPr lang="en-US" sz="2400" b="0" strike="noStrike" spc="-1" dirty="0">
                <a:solidFill>
                  <a:srgbClr val="000000"/>
                </a:solidFill>
                <a:latin typeface="Trebuchet MS"/>
              </a:rPr>
              <a:t> 32,768</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针对每个计算单元（</a:t>
            </a:r>
            <a:r>
              <a:rPr lang="en-US" altLang="zh-CN" sz="2400" b="0" strike="noStrike" spc="-1" dirty="0">
                <a:solidFill>
                  <a:srgbClr val="000000"/>
                </a:solidFill>
                <a:latin typeface="Trebuchet MS"/>
              </a:rPr>
              <a:t>CU</a:t>
            </a:r>
            <a:r>
              <a:rPr lang="zh-CN" altLang="en-US" sz="2400" b="0" strike="noStrike" spc="-1" dirty="0">
                <a:solidFill>
                  <a:srgbClr val="000000"/>
                </a:solidFill>
                <a:latin typeface="Trebuchet MS"/>
              </a:rPr>
              <a:t>）中的所有工作组和工作项静态分配（</a:t>
            </a:r>
            <a:r>
              <a:rPr lang="en-US" altLang="zh-CN" sz="2400" b="0" strike="noStrike" spc="-1" dirty="0">
                <a:solidFill>
                  <a:srgbClr val="000000"/>
                </a:solidFill>
                <a:latin typeface="Trebuchet MS"/>
              </a:rPr>
              <a:t>statically allocated</a:t>
            </a:r>
            <a:r>
              <a:rPr lang="zh-CN" altLang="en-US" sz="2400" b="0" strike="noStrike" spc="-1" dirty="0">
                <a:solidFill>
                  <a:srgbClr val="000000"/>
                </a:solidFill>
                <a:latin typeface="Trebuchet MS"/>
              </a:rPr>
              <a:t>）并且相互共享</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spc="-1" dirty="0">
                <a:solidFill>
                  <a:srgbClr val="000000"/>
                </a:solidFill>
                <a:latin typeface="Trebuchet MS"/>
              </a:rPr>
              <a:t>四个工作组（</a:t>
            </a:r>
            <a:r>
              <a:rPr lang="en-US" altLang="zh-CN" sz="2400" spc="-1" dirty="0">
                <a:solidFill>
                  <a:srgbClr val="000000"/>
                </a:solidFill>
                <a:latin typeface="Trebuchet MS"/>
              </a:rPr>
              <a:t>work-group</a:t>
            </a:r>
            <a:r>
              <a:rPr lang="zh-CN" altLang="en-US" sz="2400" spc="-1" dirty="0">
                <a:solidFill>
                  <a:srgbClr val="000000"/>
                </a:solidFill>
                <a:latin typeface="Trebuchet MS"/>
              </a:rPr>
              <a:t>），每个工作组有</a:t>
            </a:r>
            <a:r>
              <a:rPr lang="en-US" altLang="zh-CN" sz="2400" spc="-1" dirty="0">
                <a:solidFill>
                  <a:srgbClr val="000000"/>
                </a:solidFill>
                <a:latin typeface="Trebuchet MS"/>
              </a:rPr>
              <a:t>1024</a:t>
            </a:r>
            <a:r>
              <a:rPr lang="zh-CN" altLang="en-US" sz="2400" spc="-1" dirty="0">
                <a:solidFill>
                  <a:srgbClr val="000000"/>
                </a:solidFill>
                <a:latin typeface="Trebuchet MS"/>
              </a:rPr>
              <a:t>个工作项（</a:t>
            </a:r>
            <a:r>
              <a:rPr lang="en-US" altLang="zh-CN" sz="2400" spc="-1" dirty="0">
                <a:solidFill>
                  <a:srgbClr val="000000"/>
                </a:solidFill>
                <a:latin typeface="Trebuchet MS"/>
              </a:rPr>
              <a:t>work-item</a:t>
            </a:r>
            <a:r>
              <a:rPr lang="zh-CN" altLang="en-US" sz="2400" spc="-1" dirty="0">
                <a:solidFill>
                  <a:srgbClr val="000000"/>
                </a:solidFill>
                <a:latin typeface="Trebuchet MS"/>
              </a:rPr>
              <a:t>），这样最终就是每个工作项只有</a:t>
            </a:r>
            <a:r>
              <a:rPr lang="en-US" altLang="zh-CN" sz="2400" spc="-1" dirty="0">
                <a:solidFill>
                  <a:srgbClr val="000000"/>
                </a:solidFill>
                <a:latin typeface="Trebuchet MS"/>
              </a:rPr>
              <a:t>8</a:t>
            </a:r>
            <a:r>
              <a:rPr lang="zh-CN" altLang="en-US" sz="2400" spc="-1" dirty="0">
                <a:solidFill>
                  <a:srgbClr val="000000"/>
                </a:solidFill>
                <a:latin typeface="Trebuchet MS"/>
              </a:rPr>
              <a:t>个寄存器（</a:t>
            </a:r>
            <a:r>
              <a:rPr lang="en-US" altLang="zh-CN" sz="2400" spc="-1" dirty="0">
                <a:solidFill>
                  <a:srgbClr val="000000"/>
                </a:solidFill>
                <a:latin typeface="Trebuchet MS"/>
              </a:rPr>
              <a:t>register</a:t>
            </a:r>
            <a:r>
              <a:rPr lang="zh-CN" altLang="en-US" sz="2400" spc="-1" dirty="0">
                <a:solidFill>
                  <a:srgbClr val="000000"/>
                </a:solidFill>
                <a:latin typeface="Trebuchet MS"/>
              </a:rPr>
              <a:t>）</a:t>
            </a:r>
            <a:r>
              <a:rPr lang="zh-CN" altLang="en-US" sz="2400" b="0" strike="noStrike" spc="-1" dirty="0">
                <a:solidFill>
                  <a:srgbClr val="000000"/>
                </a:solidFill>
                <a:latin typeface="Trebuchet MS"/>
              </a:rPr>
              <a:t>！通常目标是每个工作项有</a:t>
            </a:r>
            <a:r>
              <a:rPr lang="en-US" altLang="zh-CN" sz="2400" b="0" strike="noStrike" spc="-1" dirty="0">
                <a:solidFill>
                  <a:srgbClr val="000000"/>
                </a:solidFill>
                <a:latin typeface="Trebuchet MS"/>
              </a:rPr>
              <a:t>16-32</a:t>
            </a:r>
            <a:r>
              <a:rPr lang="zh-CN" altLang="en-US" sz="2400" b="0" strike="noStrike" spc="-1" dirty="0">
                <a:solidFill>
                  <a:srgbClr val="000000"/>
                </a:solidFill>
                <a:latin typeface="Trebuchet MS"/>
              </a:rPr>
              <a:t>个寄存器（</a:t>
            </a:r>
            <a:r>
              <a:rPr lang="en-US" altLang="zh-CN" sz="2400" b="0" strike="noStrike" spc="-1" dirty="0">
                <a:solidFill>
                  <a:srgbClr val="000000"/>
                </a:solidFill>
                <a:latin typeface="Trebuchet MS"/>
              </a:rPr>
              <a:t>register</a:t>
            </a:r>
            <a:r>
              <a:rPr lang="zh-CN" altLang="en-US" sz="2400" b="0" strike="noStrike" spc="-1" dirty="0">
                <a:solidFill>
                  <a:srgbClr val="000000"/>
                </a:solidFill>
                <a:latin typeface="Trebuchet MS"/>
              </a:rPr>
              <a:t>）。</a:t>
            </a: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中的可移植性</a:t>
            </a:r>
            <a:endParaRPr lang="en-US" sz="4400" b="0" strike="noStrike" spc="-1" dirty="0">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zh-CN" altLang="en-US" sz="3200" spc="-1" dirty="0">
                <a:solidFill>
                  <a:srgbClr val="E46C0A"/>
                </a:solidFill>
                <a:latin typeface="Trebuchet MS"/>
              </a:rPr>
              <a:t>不要</a:t>
            </a:r>
            <a:r>
              <a:rPr lang="zh-CN" altLang="en-US" sz="3200" b="0" strike="noStrike" spc="-1" dirty="0">
                <a:solidFill>
                  <a:srgbClr val="E46C0A"/>
                </a:solidFill>
                <a:latin typeface="Trebuchet MS"/>
              </a:rPr>
              <a:t>为了任何一个平台去过分优化</a:t>
            </a:r>
            <a:r>
              <a:rPr lang="en-US" altLang="zh-CN" sz="3200" b="0" strike="noStrike" spc="-1" dirty="0">
                <a:solidFill>
                  <a:srgbClr val="E46C0A"/>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比如：</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不要写死一些特定的参数，比如 </a:t>
            </a:r>
            <a:r>
              <a:rPr lang="en-US" altLang="zh-CN" sz="2800" b="0" strike="noStrike" spc="-1" dirty="0">
                <a:solidFill>
                  <a:srgbClr val="000000"/>
                </a:solidFill>
                <a:latin typeface="Trebuchet MS"/>
              </a:rPr>
              <a:t>warp/</a:t>
            </a:r>
            <a:r>
              <a:rPr lang="en-US" altLang="zh-CN" sz="2800" b="0" strike="noStrike" spc="-1" dirty="0" err="1">
                <a:solidFill>
                  <a:srgbClr val="000000"/>
                </a:solidFill>
                <a:latin typeface="Trebuchet MS"/>
              </a:rPr>
              <a:t>wavefront</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的规模（</a:t>
            </a:r>
            <a:r>
              <a:rPr lang="en-US" altLang="zh-CN" sz="2800" b="0" strike="noStrike" spc="-1" dirty="0">
                <a:solidFill>
                  <a:srgbClr val="000000"/>
                </a:solidFill>
                <a:latin typeface="Trebuchet MS"/>
              </a:rPr>
              <a:t>size</a:t>
            </a:r>
            <a:r>
              <a:rPr lang="zh-CN" altLang="en-US" sz="2800" b="0" strike="noStrike" spc="-1" dirty="0">
                <a:solidFill>
                  <a:srgbClr val="000000"/>
                </a:solidFill>
                <a:latin typeface="Trebuchet MS"/>
              </a:rPr>
              <a:t>）等等</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要注意避免一来某个特定规模的局部内存或者全局内存</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中向量数据类型（</a:t>
            </a:r>
            <a:r>
              <a:rPr lang="en-US" altLang="zh-CN" sz="2800" b="0" strike="noStrike" spc="-1" dirty="0">
                <a:solidFill>
                  <a:srgbClr val="000000"/>
                </a:solidFill>
                <a:latin typeface="Trebuchet MS"/>
              </a:rPr>
              <a:t>vector</a:t>
            </a:r>
            <a:r>
              <a:rPr lang="zh-CN" altLang="en-US" sz="2800" b="0" strike="noStrike" spc="-1" dirty="0">
                <a:solidFill>
                  <a:srgbClr val="000000"/>
                </a:solidFill>
                <a:latin typeface="Trebuchet MS"/>
              </a:rPr>
              <a:t>）的支持程度是有变化的，有的设备上快一些，有的设备上就慢了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有的设备在内存层级中包含有缓存（</a:t>
            </a:r>
            <a:r>
              <a:rPr lang="en-US" altLang="zh-CN" sz="2800" b="0" strike="noStrike" spc="-1" dirty="0">
                <a:solidFill>
                  <a:srgbClr val="000000"/>
                </a:solidFill>
                <a:latin typeface="Trebuchet MS"/>
              </a:rPr>
              <a:t>cache</a:t>
            </a:r>
            <a:r>
              <a:rPr lang="zh-CN" altLang="en-US" sz="2800" b="0" strike="noStrike" spc="-1" dirty="0">
                <a:solidFill>
                  <a:srgbClr val="000000"/>
                </a:solidFill>
                <a:latin typeface="Trebuchet MS"/>
              </a:rPr>
              <a:t>），有的就没有，如果你意识不到，这种区别就可能很大程度上影响性能</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在核函数启动（</a:t>
            </a:r>
            <a:r>
              <a:rPr lang="en-US" altLang="zh-CN" sz="2800" b="0" strike="noStrike" spc="-1" dirty="0">
                <a:solidFill>
                  <a:srgbClr val="000000"/>
                </a:solidFill>
                <a:latin typeface="Trebuchet MS"/>
              </a:rPr>
              <a:t>kernel launch</a:t>
            </a:r>
            <a:r>
              <a:rPr lang="zh-CN" altLang="en-US" sz="2800" b="0" strike="noStrike" spc="-1" dirty="0">
                <a:solidFill>
                  <a:srgbClr val="000000"/>
                </a:solidFill>
                <a:latin typeface="Trebuchet MS"/>
              </a:rPr>
              <a:t>）的时候选择分配给工作组（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）的工作项（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）以及维度</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统一的（</a:t>
            </a:r>
            <a:r>
              <a:rPr lang="en-US" altLang="zh-CN" sz="2800" b="0" strike="noStrike" spc="-1" dirty="0">
                <a:solidFill>
                  <a:srgbClr val="000000"/>
                </a:solidFill>
                <a:latin typeface="Trebuchet MS"/>
              </a:rPr>
              <a:t>unified</a:t>
            </a:r>
            <a:r>
              <a:rPr lang="zh-CN" altLang="en-US" sz="2800" b="0" strike="noStrike" spc="-1" dirty="0">
                <a:solidFill>
                  <a:srgbClr val="000000"/>
                </a:solidFill>
                <a:latin typeface="Trebuchet MS"/>
              </a:rPr>
              <a:t>）和分散的（</a:t>
            </a:r>
            <a:r>
              <a:rPr lang="en-US" altLang="zh-CN" sz="2800" b="0" strike="noStrike" spc="-1" dirty="0">
                <a:solidFill>
                  <a:srgbClr val="000000"/>
                </a:solidFill>
                <a:latin typeface="Trebuchet MS"/>
              </a:rPr>
              <a:t>disjoint</a:t>
            </a:r>
            <a:r>
              <a:rPr lang="zh-CN" altLang="en-US" sz="2800" b="0" strike="noStrike" spc="-1" dirty="0">
                <a:solidFill>
                  <a:srgbClr val="000000"/>
                </a:solidFill>
                <a:latin typeface="Trebuchet MS"/>
              </a:rPr>
              <a:t>）宿主内存和全局内存会导致性能差异</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不同设备之间的双精度运算性能会有很显著的差异</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有一些</a:t>
            </a:r>
            <a:r>
              <a:rPr lang="en-US" sz="2800" b="0" strike="noStrike" spc="-1" dirty="0">
                <a:solidFill>
                  <a:srgbClr val="000000"/>
                </a:solidFill>
                <a:latin typeface="Trebuchet MS"/>
              </a:rPr>
              <a:t> OpenCL SDK </a:t>
            </a:r>
            <a:r>
              <a:rPr lang="zh-CN" altLang="en-US" sz="2800" b="0" strike="noStrike" spc="-1" dirty="0">
                <a:solidFill>
                  <a:srgbClr val="000000"/>
                </a:solidFill>
                <a:latin typeface="Trebuchet MS"/>
              </a:rPr>
              <a:t>会提供一些有用的反馈信息，告诉你代码的编译情况，但你自己必须选择开启这种反馈功能</a:t>
            </a:r>
            <a:endParaRPr lang="en-US" altLang="zh-CN" sz="2800" b="0" strike="noStrike" spc="-1" dirty="0">
              <a:solidFill>
                <a:srgbClr val="000000"/>
              </a:solidFill>
              <a:latin typeface="Trebuchet MS"/>
            </a:endParaRPr>
          </a:p>
          <a:p>
            <a:pPr marL="457920" lvl="1">
              <a:lnSpc>
                <a:spcPct val="110000"/>
              </a:lnSpc>
              <a:spcBef>
                <a:spcPts val="561"/>
              </a:spcBef>
              <a:buClr>
                <a:srgbClr val="000000"/>
              </a:buClr>
            </a:pP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将你的代码在几个不同的平台上进行运行然后对比一下效果，是个很好的习惯（多对比作侧写是很好的！）</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建议至少使用两个不同的</a:t>
            </a:r>
            <a:r>
              <a:rPr lang="en-US" altLang="zh-CN" sz="2800" spc="-1" dirty="0">
                <a:solidFill>
                  <a:srgbClr val="000000"/>
                </a:solidFill>
                <a:latin typeface="Trebuchet MS"/>
              </a:rPr>
              <a:t>GPU</a:t>
            </a:r>
            <a:r>
              <a:rPr lang="zh-CN" altLang="en-US" sz="2800" spc="-1" dirty="0">
                <a:solidFill>
                  <a:srgbClr val="000000"/>
                </a:solidFill>
                <a:latin typeface="Trebuchet MS"/>
              </a:rPr>
              <a:t>（最好是不同厂商的）和至少一个</a:t>
            </a:r>
            <a:r>
              <a:rPr lang="en-US" altLang="zh-CN" sz="2800" spc="-1" dirty="0">
                <a:solidFill>
                  <a:srgbClr val="000000"/>
                </a:solidFill>
                <a:latin typeface="Trebuchet MS"/>
              </a:rPr>
              <a:t>CPU</a:t>
            </a:r>
            <a:r>
              <a:rPr lang="zh-CN" altLang="en-US" sz="2800" spc="-1" dirty="0">
                <a:solidFill>
                  <a:srgbClr val="000000"/>
                </a:solidFill>
                <a:latin typeface="Trebuchet MS"/>
              </a:rPr>
              <a:t>进行对比</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针对可移植性能的一些建议</a:t>
            </a:r>
            <a:endParaRPr lang="en-US" sz="4400" b="0" strike="noStrike" spc="-1" dirty="0">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在运行时（</a:t>
            </a:r>
            <a:r>
              <a:rPr lang="en-US" altLang="zh-CN" sz="2800" b="0" strike="noStrike" spc="-1" dirty="0">
                <a:solidFill>
                  <a:srgbClr val="000000"/>
                </a:solidFill>
                <a:latin typeface="Trebuchet MS"/>
              </a:rPr>
              <a:t>run time</a:t>
            </a:r>
            <a:r>
              <a:rPr lang="zh-CN" altLang="en-US" sz="2800" b="0" strike="noStrike" spc="-1" dirty="0">
                <a:solidFill>
                  <a:srgbClr val="000000"/>
                </a:solidFill>
                <a:latin typeface="Trebuchet MS"/>
              </a:rPr>
              <a:t>）搜索一下可用设备有哪些，比如</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获取可用平台 </a:t>
            </a:r>
            <a:r>
              <a:rPr lang="en-US" sz="1400" b="1" strike="noStrike" spc="-1" dirty="0">
                <a:solidFill>
                  <a:srgbClr val="000000"/>
                </a:solidFill>
                <a:latin typeface="Courier New"/>
                <a:ea typeface="DejaVu Sans"/>
              </a:rPr>
              <a:t>Get available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9BBB59"/>
                </a:solidFill>
                <a:latin typeface="Courier New"/>
                <a:ea typeface="DejaVu Sans"/>
              </a:rPr>
              <a: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cl_platform_id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platforms[MAX_PLATFORMS];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ret = </a:t>
            </a:r>
            <a:r>
              <a:rPr lang="en-US" sz="1400" b="1" strike="noStrike" spc="-1" dirty="0" err="1">
                <a:solidFill>
                  <a:srgbClr val="17375E"/>
                </a:solidFill>
                <a:latin typeface="Courier New"/>
                <a:ea typeface="DejaVu Sans"/>
              </a:rPr>
              <a:t>clGetPlatformIDs</a:t>
            </a:r>
            <a:r>
              <a:rPr lang="en-US" sz="1400" b="1" strike="noStrike" spc="-1" dirty="0">
                <a:solidFill>
                  <a:srgbClr val="000000"/>
                </a:solidFill>
                <a:latin typeface="Courier New"/>
                <a:ea typeface="DejaVu Sans"/>
              </a:rPr>
              <a:t>(MAX_PLATFORMS, platforms, &amp;</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循环遍历所有平台 </a:t>
            </a:r>
            <a:r>
              <a:rPr lang="en-US" sz="1400" b="1" strike="noStrike" spc="-1" dirty="0">
                <a:solidFill>
                  <a:srgbClr val="000000"/>
                </a:solidFill>
                <a:latin typeface="Courier New"/>
                <a:ea typeface="DejaVu Sans"/>
              </a:rPr>
              <a:t>Loop over all platforms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p = 0; p &lt; </a:t>
            </a:r>
            <a:r>
              <a:rPr lang="en-US" sz="1400" b="1" strike="noStrike" spc="-1" dirty="0" err="1">
                <a:solidFill>
                  <a:srgbClr val="000000"/>
                </a:solidFill>
                <a:latin typeface="Courier New"/>
                <a:ea typeface="DejaVu Sans"/>
              </a:rPr>
              <a:t>nPlatforms</a:t>
            </a:r>
            <a:r>
              <a:rPr lang="en-US" sz="1400" b="1" strike="noStrike" spc="-1" dirty="0">
                <a:solidFill>
                  <a:srgbClr val="000000"/>
                </a:solidFill>
                <a:latin typeface="Courier New"/>
                <a:ea typeface="DejaVu Sans"/>
              </a:rPr>
              <a:t>; p++) {</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Get available devices</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cl_uint</a:t>
            </a:r>
            <a:r>
              <a:rPr lang="en-US" sz="1400" b="1" strike="noStrike" spc="-1" dirty="0">
                <a:solidFill>
                  <a:srgbClr val="8064A2"/>
                </a:solidFill>
                <a:latin typeface="Courier New"/>
                <a:ea typeface="DejaVu Sans"/>
              </a:rPr>
              <a: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 0;</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8064A2"/>
                </a:solidFill>
                <a:latin typeface="Courier New"/>
                <a:ea typeface="DejaVu Sans"/>
              </a:rPr>
              <a:t>cl_device_id</a:t>
            </a:r>
            <a:r>
              <a:rPr lang="en-US" sz="1400" b="1" strike="noStrike" spc="-1" dirty="0">
                <a:solidFill>
                  <a:srgbClr val="8064A2"/>
                </a:solidFill>
                <a:latin typeface="Courier New"/>
                <a:ea typeface="DejaVu Sans"/>
              </a:rPr>
              <a:t> </a:t>
            </a:r>
            <a:r>
              <a:rPr lang="en-US" sz="1400" b="1" strike="noStrike" spc="-1" dirty="0">
                <a:solidFill>
                  <a:srgbClr val="000000"/>
                </a:solidFill>
                <a:latin typeface="Courier New"/>
                <a:ea typeface="DejaVu Sans"/>
              </a:rPr>
              <a:t>devices[MAX_DEVICES];</a:t>
            </a:r>
            <a:endParaRPr lang="en-US" sz="1400" b="0" strike="noStrike" spc="-1" dirty="0">
              <a:latin typeface="Arial"/>
            </a:endParaRPr>
          </a:p>
          <a:p>
            <a:pPr>
              <a:lnSpc>
                <a:spcPct val="100000"/>
              </a:lnSpc>
            </a:pPr>
            <a:r>
              <a:rPr lang="en-US" sz="1400" b="1" strike="noStrike" spc="-1" dirty="0">
                <a:solidFill>
                  <a:srgbClr val="17375E"/>
                </a:solidFill>
                <a:latin typeface="Courier New"/>
                <a:ea typeface="DejaVu Sans"/>
              </a:rPr>
              <a:t>   </a:t>
            </a:r>
            <a:r>
              <a:rPr lang="en-US" sz="1400" b="1" strike="noStrike" spc="-1" dirty="0" err="1">
                <a:solidFill>
                  <a:srgbClr val="17375E"/>
                </a:solidFill>
                <a:latin typeface="Courier New"/>
                <a:ea typeface="DejaVu Sans"/>
              </a:rPr>
              <a:t>clGetDeviceIDs</a:t>
            </a:r>
            <a:r>
              <a:rPr lang="en-US" sz="1400" b="1" strike="noStrike" spc="-1" dirty="0">
                <a:solidFill>
                  <a:srgbClr val="000000"/>
                </a:solidFill>
                <a:latin typeface="Courier New"/>
                <a:ea typeface="DejaVu Sans"/>
              </a:rPr>
              <a:t>(platforms[p], </a:t>
            </a:r>
            <a:r>
              <a:rPr lang="en-US" sz="1400" b="1" strike="noStrike" spc="-1" dirty="0" err="1">
                <a:solidFill>
                  <a:srgbClr val="000000"/>
                </a:solidFill>
                <a:latin typeface="Courier New"/>
                <a:ea typeface="DejaVu Sans"/>
              </a:rPr>
              <a:t>deviceType</a:t>
            </a:r>
            <a:r>
              <a:rPr lang="en-US" sz="1400" b="1" strike="noStrike" spc="-1" dirty="0">
                <a:solidFill>
                  <a:srgbClr val="000000"/>
                </a:solidFill>
                <a:latin typeface="Courier New"/>
                <a:ea typeface="DejaVu Sans"/>
              </a:rPr>
              <a:t>, MAX_DEVICES, devices, &amp;</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 </a:t>
            </a:r>
            <a:r>
              <a:rPr lang="zh-CN" altLang="en-US" sz="1400" b="1" strike="noStrike" spc="-1" dirty="0">
                <a:solidFill>
                  <a:srgbClr val="000000"/>
                </a:solidFill>
                <a:latin typeface="Courier New"/>
                <a:ea typeface="DejaVu Sans"/>
              </a:rPr>
              <a:t>循环遍历该平台下的所有设备 </a:t>
            </a:r>
            <a:r>
              <a:rPr lang="en-US" sz="1400" b="1" strike="noStrike" spc="-1" dirty="0">
                <a:solidFill>
                  <a:srgbClr val="000000"/>
                </a:solidFill>
                <a:latin typeface="Courier New"/>
                <a:ea typeface="DejaVu Sans"/>
              </a:rPr>
              <a:t>Loop over all devices in this platform</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a:solidFill>
                  <a:srgbClr val="4F81BD"/>
                </a:solidFill>
                <a:latin typeface="Courier New"/>
                <a:ea typeface="DejaVu Sans"/>
              </a:rPr>
              <a:t>for</a:t>
            </a:r>
            <a:r>
              <a:rPr lang="en-US" sz="1400" b="1" strike="noStrike" spc="-1" dirty="0">
                <a:solidFill>
                  <a:srgbClr val="000000"/>
                </a:solidFill>
                <a:latin typeface="Courier New"/>
                <a:ea typeface="DejaVu Sans"/>
              </a:rPr>
              <a:t> (</a:t>
            </a:r>
            <a:r>
              <a:rPr lang="en-US" sz="1400" b="1" strike="noStrike" spc="-1" dirty="0">
                <a:solidFill>
                  <a:srgbClr val="C0504D"/>
                </a:solidFill>
                <a:latin typeface="Courier New"/>
                <a:ea typeface="DejaVu Sans"/>
              </a:rPr>
              <a:t>int </a:t>
            </a:r>
            <a:r>
              <a:rPr lang="en-US" sz="1400" b="1" strike="noStrike" spc="-1" dirty="0">
                <a:solidFill>
                  <a:srgbClr val="000000"/>
                </a:solidFill>
                <a:latin typeface="Courier New"/>
                <a:ea typeface="DejaVu Sans"/>
              </a:rPr>
              <a:t>d = 0; d &lt; </a:t>
            </a:r>
            <a:r>
              <a:rPr lang="en-US" sz="1400" b="1" strike="noStrike" spc="-1" dirty="0" err="1">
                <a:solidFill>
                  <a:srgbClr val="000000"/>
                </a:solidFill>
                <a:latin typeface="Courier New"/>
                <a:ea typeface="DejaVu Sans"/>
              </a:rPr>
              <a:t>nDevices</a:t>
            </a:r>
            <a:r>
              <a:rPr lang="en-US" sz="1400" b="1" strike="noStrike" spc="-1" dirty="0">
                <a:solidFill>
                  <a:srgbClr val="000000"/>
                </a:solidFill>
                <a:latin typeface="Courier New"/>
                <a:ea typeface="DejaVu Sans"/>
              </a:rPr>
              <a:t>; 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     </a:t>
            </a:r>
            <a:r>
              <a:rPr lang="en-US" sz="1400" b="1" strike="noStrike" spc="-1" dirty="0" err="1">
                <a:solidFill>
                  <a:srgbClr val="17375E"/>
                </a:solidFill>
                <a:latin typeface="Courier New"/>
                <a:ea typeface="DejaVu Sans"/>
              </a:rPr>
              <a:t>getDeviceInformation</a:t>
            </a:r>
            <a:r>
              <a:rPr lang="en-US" sz="1400" b="1" strike="noStrike" spc="-1" dirty="0">
                <a:solidFill>
                  <a:srgbClr val="000000"/>
                </a:solidFill>
                <a:latin typeface="Courier New"/>
                <a:ea typeface="DejaVu Sans"/>
              </a:rPr>
              <a:t>(devices[d]);</a:t>
            </a:r>
            <a:endParaRPr lang="en-US" sz="1400" b="0" strike="noStrike" spc="-1" dirty="0">
              <a:latin typeface="Arial"/>
            </a:endParaRPr>
          </a:p>
          <a:p>
            <a:pPr>
              <a:lnSpc>
                <a:spcPct val="100000"/>
              </a:lnSpc>
            </a:pPr>
            <a:r>
              <a:rPr lang="en-US" sz="1400" b="1" strike="noStrike" spc="-1" dirty="0">
                <a:solidFill>
                  <a:srgbClr val="000000"/>
                </a:solidFill>
                <a:latin typeface="Courier New"/>
                <a:ea typeface="DejaVu Sans"/>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latin typeface="Trebuchet MS"/>
                <a:ea typeface="DejaVu Sans"/>
              </a:rPr>
              <a:t>C</a:t>
            </a:r>
            <a:endParaRPr lang="en-US" sz="3200" b="0" strike="noStrike" spc="-1" dirty="0">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spc="-1" dirty="0">
                <a:solidFill>
                  <a:srgbClr val="000000"/>
                </a:solidFill>
                <a:latin typeface="Trebuchet MS"/>
              </a:rPr>
              <a:t>在运行时（</a:t>
            </a:r>
            <a:r>
              <a:rPr lang="en-US" altLang="zh-CN" sz="3200" spc="-1" dirty="0">
                <a:solidFill>
                  <a:srgbClr val="000000"/>
                </a:solidFill>
                <a:latin typeface="Trebuchet MS"/>
              </a:rPr>
              <a:t>run-time</a:t>
            </a:r>
            <a:r>
              <a:rPr lang="zh-CN" altLang="en-US" sz="3200" spc="-1" dirty="0">
                <a:solidFill>
                  <a:srgbClr val="000000"/>
                </a:solidFill>
                <a:latin typeface="Trebuchet MS"/>
              </a:rPr>
              <a:t>）对你所有的 </a:t>
            </a:r>
            <a:r>
              <a:rPr lang="en-US" altLang="zh-CN" sz="3200" spc="-1" dirty="0">
                <a:solidFill>
                  <a:srgbClr val="000000"/>
                </a:solidFill>
                <a:latin typeface="Trebuchet MS"/>
              </a:rPr>
              <a:t>OpenCL </a:t>
            </a:r>
            <a:r>
              <a:rPr lang="zh-CN" altLang="en-US" sz="3200" spc="-1" dirty="0">
                <a:solidFill>
                  <a:srgbClr val="000000"/>
                </a:solidFill>
                <a:latin typeface="Trebuchet MS"/>
              </a:rPr>
              <a:t>设备进行</a:t>
            </a:r>
            <a:r>
              <a:rPr lang="zh-CN" altLang="en-US" sz="3200" b="0" strike="noStrike" spc="-1" dirty="0">
                <a:solidFill>
                  <a:srgbClr val="C0504D"/>
                </a:solidFill>
                <a:latin typeface="Trebuchet MS"/>
              </a:rPr>
              <a:t>微型基准测试（</a:t>
            </a:r>
            <a:r>
              <a:rPr lang="en-US" altLang="zh-CN" sz="3200" b="0" strike="noStrike" spc="-1" dirty="0">
                <a:solidFill>
                  <a:srgbClr val="C0504D"/>
                </a:solidFill>
                <a:latin typeface="Trebuchet MS"/>
              </a:rPr>
              <a:t>micro-benchmark</a:t>
            </a:r>
            <a:r>
              <a:rPr lang="zh-CN" altLang="en-US" sz="3200" b="0" strike="noStrike" spc="-1" dirty="0">
                <a:solidFill>
                  <a:srgbClr val="C0504D"/>
                </a:solidFill>
                <a:latin typeface="Trebuchet MS"/>
              </a:rPr>
              <a:t>）</a:t>
            </a:r>
            <a:r>
              <a:rPr lang="zh-CN" altLang="en-US" sz="3200" b="0" strike="noStrike" spc="-1" dirty="0">
                <a:solidFill>
                  <a:srgbClr val="000000"/>
                </a:solidFill>
                <a:latin typeface="Trebuchet MS"/>
              </a:rPr>
              <a:t>来衡量（</a:t>
            </a:r>
            <a:r>
              <a:rPr lang="en-US" altLang="zh-CN" sz="3200" spc="-1" dirty="0">
                <a:solidFill>
                  <a:srgbClr val="000000"/>
                </a:solidFill>
                <a:latin typeface="Trebuchet MS"/>
              </a:rPr>
              <a:t> gauge </a:t>
            </a:r>
            <a:r>
              <a:rPr lang="zh-CN" altLang="en-US" sz="3200" b="0" strike="noStrike" spc="-1" dirty="0">
                <a:solidFill>
                  <a:srgbClr val="000000"/>
                </a:solidFill>
                <a:latin typeface="Trebuchet MS"/>
              </a:rPr>
              <a:t>）在各个设备之间如何分配工作量</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理想情况是使用一些具体的应用来进行测试，避免浪费算力资源</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测试最好短一点，否则一些速度慢的设备就会拖累速度快的设备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在得到了计算出来的每个设备的工作分数（</a:t>
            </a:r>
            <a:r>
              <a:rPr lang="en-US" altLang="zh-CN" sz="3200" b="0" strike="noStrike" spc="-1" dirty="0">
                <a:solidFill>
                  <a:srgbClr val="000000"/>
                </a:solidFill>
                <a:latin typeface="Trebuchet MS"/>
              </a:rPr>
              <a:t>work fraction</a:t>
            </a:r>
            <a:r>
              <a:rPr lang="zh-CN" altLang="en-US" sz="3200" b="0" strike="noStrike" spc="-1" dirty="0">
                <a:solidFill>
                  <a:srgbClr val="000000"/>
                </a:solidFill>
                <a:latin typeface="Trebuchet MS"/>
              </a:rPr>
              <a:t>）之后，可以时不时地重新测试一下，因为</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工作负载（</a:t>
            </a:r>
            <a:r>
              <a:rPr lang="en-US" altLang="zh-CN" sz="2800" b="0" strike="noStrike" spc="-1" dirty="0">
                <a:solidFill>
                  <a:srgbClr val="000000"/>
                </a:solidFill>
                <a:latin typeface="Trebuchet MS"/>
              </a:rPr>
              <a:t>workload</a:t>
            </a:r>
            <a:r>
              <a:rPr lang="zh-CN" altLang="en-US" sz="2800" b="0" strike="noStrike" spc="-1" dirty="0">
                <a:solidFill>
                  <a:srgbClr val="000000"/>
                </a:solidFill>
                <a:latin typeface="Trebuchet MS"/>
              </a:rPr>
              <a:t>）的行为（</a:t>
            </a:r>
            <a:r>
              <a:rPr lang="en-US" altLang="zh-CN" sz="2800" b="0" strike="noStrike" spc="-1" dirty="0">
                <a:solidFill>
                  <a:srgbClr val="000000"/>
                </a:solidFill>
                <a:latin typeface="Trebuchet MS"/>
              </a:rPr>
              <a:t>behavior</a:t>
            </a:r>
            <a:r>
              <a:rPr lang="zh-CN" altLang="en-US" sz="2800" b="0" strike="noStrike" spc="-1" dirty="0">
                <a:solidFill>
                  <a:srgbClr val="000000"/>
                </a:solidFill>
                <a:latin typeface="Trebuchet MS"/>
              </a:rPr>
              <a:t>）可能会有变化</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宿主或者设备可能会繁忙或者闲置</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最重要的就是要保持最快的设备多干活</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如果慢速设备能够稍微早一点完成任务，这就不太重要了（因为这样慢速设备就成了空闲状态了）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一定要避免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）和设备代码（</a:t>
            </a:r>
            <a:r>
              <a:rPr lang="en-US" altLang="zh-CN" sz="3200" b="0" strike="noStrike" spc="-1" dirty="0">
                <a:solidFill>
                  <a:srgbClr val="000000"/>
                </a:solidFill>
                <a:latin typeface="Trebuchet MS"/>
              </a:rPr>
              <a:t>device code</a:t>
            </a:r>
            <a:r>
              <a:rPr lang="zh-CN" altLang="en-US" sz="3200" b="0" strike="noStrike" spc="-1" dirty="0">
                <a:solidFill>
                  <a:srgbClr val="000000"/>
                </a:solidFill>
                <a:latin typeface="Trebuchet MS"/>
              </a:rPr>
              <a:t>）同时使 </a:t>
            </a: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满载</a:t>
            </a:r>
            <a:endParaRPr lang="en-US" sz="3200" b="0" strike="noStrike" spc="-1" dirty="0">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微型基准测试计时</a:t>
            </a:r>
            <a:r>
              <a:rPr lang="en-US" sz="4400" b="0" strike="noStrike" spc="-1" dirty="0">
                <a:solidFill>
                  <a:srgbClr val="000000"/>
                </a:solidFill>
                <a:latin typeface="Trebuchet MS"/>
              </a:rPr>
              <a:t>(C)</a:t>
            </a:r>
            <a:endParaRPr lang="en-US" sz="4400" b="0" strike="noStrike" spc="-1" dirty="0">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dirty="0">
                <a:solidFill>
                  <a:srgbClr val="4F81BD"/>
                </a:solidFill>
                <a:latin typeface="Courier New Bold"/>
              </a:rPr>
              <a:t>for</a:t>
            </a:r>
            <a:r>
              <a:rPr lang="en-US" sz="1800" b="1" strike="noStrike" spc="-1" dirty="0">
                <a:solidFill>
                  <a:srgbClr val="000000"/>
                </a:solidFill>
                <a:latin typeface="Courier New Bold"/>
              </a:rPr>
              <a:t> (</a:t>
            </a:r>
            <a:r>
              <a:rPr lang="en-US" sz="1800" b="1" strike="noStrike" spc="-1" dirty="0">
                <a:solidFill>
                  <a:srgbClr val="C0504D"/>
                </a:solidFill>
                <a:latin typeface="Courier New Bold"/>
              </a:rPr>
              <a:t>int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0;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&lt; </a:t>
            </a:r>
            <a:r>
              <a:rPr lang="en-US" sz="1800" b="1" strike="noStrike" spc="-1" dirty="0" err="1">
                <a:solidFill>
                  <a:srgbClr val="000000"/>
                </a:solidFill>
                <a:latin typeface="Courier New Bold"/>
              </a:rPr>
              <a:t>numDevices</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等待核函数执行完毕 </a:t>
            </a:r>
            <a:r>
              <a:rPr lang="en-US" sz="1800" b="1" strike="noStrike" spc="-1" dirty="0">
                <a:solidFill>
                  <a:srgbClr val="000000"/>
                </a:solidFill>
                <a:latin typeface="Courier New Bold"/>
              </a:rPr>
              <a:t>Wait for the kernel to finish</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clFinish</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].queue);</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 </a:t>
            </a:r>
            <a:r>
              <a:rPr lang="zh-CN" altLang="en-US" sz="1800" b="1" strike="noStrike" spc="-1" dirty="0">
                <a:solidFill>
                  <a:srgbClr val="000000"/>
                </a:solidFill>
                <a:latin typeface="Courier New Bold"/>
              </a:rPr>
              <a:t>更新计时器 </a:t>
            </a:r>
            <a:r>
              <a:rPr lang="en-US" sz="1800" b="1" strike="noStrike" spc="-1" dirty="0">
                <a:solidFill>
                  <a:srgbClr val="000000"/>
                </a:solidFill>
                <a:latin typeface="Courier New Bold"/>
              </a:rPr>
              <a:t>Update timers</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err="1">
                <a:solidFill>
                  <a:srgbClr val="8064A2"/>
                </a:solidFill>
                <a:latin typeface="Courier New Bold"/>
              </a:rPr>
              <a:t>cl_ulong</a:t>
            </a:r>
            <a:r>
              <a:rPr lang="en-US" sz="1800" b="1" strike="noStrike" spc="-1" dirty="0">
                <a:solidFill>
                  <a:srgbClr val="8064A2"/>
                </a:solidFill>
                <a:latin typeface="Courier New Bold"/>
              </a:rPr>
              <a:t> </a:t>
            </a:r>
            <a:r>
              <a:rPr lang="en-US" sz="1800" b="1" strike="noStrike" spc="-1" dirty="0">
                <a:solidFill>
                  <a:srgbClr val="000000"/>
                </a:solidFill>
                <a:latin typeface="Courier New Bold"/>
              </a:rPr>
              <a:t>start, end;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CL_PROFILING_COMMAND_START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&amp;start,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ret |= </a:t>
            </a:r>
            <a:r>
              <a:rPr lang="en-US" sz="1800" b="1" strike="noStrike" spc="-1" dirty="0" err="1">
                <a:solidFill>
                  <a:srgbClr val="17375E"/>
                </a:solidFill>
                <a:latin typeface="Courier New Bold"/>
              </a:rPr>
              <a:t>clGetEventProfilingInfo</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kernelEvent</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8064A2"/>
                </a:solidFill>
                <a:latin typeface="Courier New Bold"/>
              </a:rPr>
              <a:t>CL_PROFILING_COMMAND_END</a:t>
            </a:r>
            <a:r>
              <a:rPr lang="en-US" sz="1800" b="1" strike="noStrike" spc="-1" dirty="0">
                <a:solidFill>
                  <a:srgbClr val="000000"/>
                </a:solidFill>
                <a:latin typeface="Courier New Bold"/>
              </a:rPr>
              <a:t>, </a:t>
            </a:r>
            <a:endParaRPr lang="en-US" sz="1800" b="0" strike="noStrike" spc="-1" dirty="0">
              <a:latin typeface="Arial"/>
            </a:endParaRPr>
          </a:p>
          <a:p>
            <a:pPr>
              <a:lnSpc>
                <a:spcPct val="100000"/>
              </a:lnSpc>
              <a:spcBef>
                <a:spcPts val="360"/>
              </a:spcBef>
            </a:pPr>
            <a:r>
              <a:rPr lang="en-US" sz="1800" b="1" strike="noStrike" spc="-1" dirty="0">
                <a:solidFill>
                  <a:srgbClr val="17375E"/>
                </a:solidFill>
                <a:latin typeface="Courier New Bold"/>
              </a:rPr>
              <a:t>		</a:t>
            </a:r>
            <a:r>
              <a:rPr lang="en-US" sz="1800" b="1" strike="noStrike" spc="-1" dirty="0" err="1">
                <a:solidFill>
                  <a:srgbClr val="17375E"/>
                </a:solidFill>
                <a:latin typeface="Courier New Bold"/>
              </a:rPr>
              <a:t>sizeof</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cl_ulong</a:t>
            </a:r>
            <a:r>
              <a:rPr lang="en-US" sz="1800" b="1" strike="noStrike" spc="-1" dirty="0">
                <a:solidFill>
                  <a:srgbClr val="000000"/>
                </a:solidFill>
                <a:latin typeface="Courier New Bold"/>
              </a:rPr>
              <a:t>), &amp;end, NULL);</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a:t>
            </a:r>
            <a:r>
              <a:rPr lang="en-US" sz="1800" b="1" strike="noStrike" spc="-1" dirty="0">
                <a:solidFill>
                  <a:srgbClr val="C0504D"/>
                </a:solidFill>
                <a:latin typeface="Courier New Bold"/>
              </a:rPr>
              <a:t>long</a:t>
            </a:r>
            <a:r>
              <a:rPr lang="en-US" sz="1800" b="1" strike="noStrike" spc="-1" dirty="0">
                <a:solidFill>
                  <a:srgbClr val="000000"/>
                </a:solidFill>
                <a:latin typeface="Courier New Bold"/>
              </a:rPr>
              <a:t>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(end - start);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   speeds[</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timeTaken</a:t>
            </a:r>
            <a:r>
              <a:rPr lang="en-US" sz="1800" b="1" strike="noStrike" spc="-1" dirty="0">
                <a:solidFill>
                  <a:srgbClr val="000000"/>
                </a:solidFill>
                <a:latin typeface="Courier New Bold"/>
              </a:rPr>
              <a:t> / </a:t>
            </a:r>
            <a:r>
              <a:rPr lang="en-US" sz="1800" b="1" strike="noStrike" spc="-1" dirty="0" err="1">
                <a:solidFill>
                  <a:srgbClr val="000000"/>
                </a:solidFill>
                <a:latin typeface="Courier New Bold"/>
              </a:rPr>
              <a:t>oclDevices</a:t>
            </a:r>
            <a:r>
              <a:rPr lang="en-US" sz="1800" b="1" strike="noStrike" spc="-1" dirty="0">
                <a:solidFill>
                  <a:srgbClr val="000000"/>
                </a:solidFill>
                <a:latin typeface="Courier New Bold"/>
              </a:rPr>
              <a:t>[</a:t>
            </a:r>
            <a:r>
              <a:rPr lang="en-US" sz="1800" b="1" strike="noStrike" spc="-1" dirty="0" err="1">
                <a:solidFill>
                  <a:srgbClr val="000000"/>
                </a:solidFill>
                <a:latin typeface="Courier New Bold"/>
              </a:rPr>
              <a:t>i</a:t>
            </a:r>
            <a:r>
              <a:rPr lang="en-US" sz="1800" b="1" strike="noStrike" spc="-1" dirty="0">
                <a:solidFill>
                  <a:srgbClr val="000000"/>
                </a:solidFill>
                <a:latin typeface="Courier New Bold"/>
              </a:rPr>
              <a:t>].load;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rPr>
              <a:t>}</a:t>
            </a:r>
            <a:endParaRPr lang="en-US" sz="1800" b="0" strike="noStrike" spc="-1" dirty="0">
              <a:latin typeface="Arial"/>
            </a:endParaRPr>
          </a:p>
          <a:p>
            <a:pPr>
              <a:lnSpc>
                <a:spcPct val="100000"/>
              </a:lnSpc>
              <a:spcBef>
                <a:spcPts val="360"/>
              </a:spcBef>
            </a:pPr>
            <a:endParaRPr lang="en-US" sz="1800" b="0" strike="noStrike" spc="-1" dirty="0">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针对可移植性能的一些建议</a:t>
            </a:r>
            <a:endParaRPr lang="en-US" altLang="zh-CN" sz="4400" spc="-1" dirty="0"/>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设备不同则对应的最优工作组规模也不同</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比如，对于 </a:t>
            </a:r>
            <a:r>
              <a:rPr lang="en-US" altLang="zh-CN" sz="2800" b="0" strike="noStrike" spc="-1" dirty="0">
                <a:solidFill>
                  <a:srgbClr val="000000"/>
                </a:solidFill>
                <a:latin typeface="Trebuchet MS"/>
              </a:rPr>
              <a:t>CPU</a:t>
            </a:r>
            <a:r>
              <a:rPr lang="zh-CN" altLang="en-US" sz="2800" spc="-1" dirty="0">
                <a:solidFill>
                  <a:srgbClr val="000000"/>
                </a:solidFill>
                <a:latin typeface="Trebuchet MS"/>
              </a:rPr>
              <a:t> 来说，每个工作组一个工作项就比较合适，而对 </a:t>
            </a:r>
            <a:r>
              <a:rPr lang="en-US" altLang="zh-CN" sz="2800" spc="-1" dirty="0">
                <a:solidFill>
                  <a:srgbClr val="000000"/>
                </a:solidFill>
                <a:latin typeface="Trebuchet MS"/>
              </a:rPr>
              <a:t>GPU </a:t>
            </a:r>
            <a:r>
              <a:rPr lang="zh-CN" altLang="en-US" sz="2800" spc="-1" dirty="0">
                <a:solidFill>
                  <a:srgbClr val="000000"/>
                </a:solidFill>
                <a:latin typeface="Trebuchet MS"/>
              </a:rPr>
              <a:t>来说，每个工作组就最好有很多工作项（通常是每个计算单元（</a:t>
            </a:r>
            <a:r>
              <a:rPr lang="en-US" altLang="zh-CN" sz="2800" spc="-1" dirty="0">
                <a:solidFill>
                  <a:srgbClr val="000000"/>
                </a:solidFill>
                <a:latin typeface="Trebuchet MS"/>
              </a:rPr>
              <a:t>CU</a:t>
            </a:r>
            <a:r>
              <a:rPr lang="zh-CN" altLang="en-US" sz="2800" spc="-1" dirty="0">
                <a:solidFill>
                  <a:srgbClr val="000000"/>
                </a:solidFill>
                <a:latin typeface="Trebuchet MS"/>
              </a:rPr>
              <a:t>）上处理元素（</a:t>
            </a:r>
            <a:r>
              <a:rPr lang="en-US" altLang="zh-CN" sz="2800" spc="-1" dirty="0">
                <a:solidFill>
                  <a:srgbClr val="000000"/>
                </a:solidFill>
                <a:latin typeface="Trebuchet MS"/>
              </a:rPr>
              <a:t>PE</a:t>
            </a:r>
            <a:r>
              <a:rPr lang="zh-CN" altLang="en-US" sz="2800" spc="-1" dirty="0">
                <a:solidFill>
                  <a:srgbClr val="000000"/>
                </a:solidFill>
                <a:latin typeface="Trebuchet MS"/>
              </a:rPr>
              <a:t>）的整数倍，比如</a:t>
            </a:r>
            <a:r>
              <a:rPr lang="en-US" altLang="zh-CN" sz="2800" spc="-1" dirty="0">
                <a:solidFill>
                  <a:srgbClr val="000000"/>
                </a:solidFill>
                <a:latin typeface="Trebuchet MS"/>
              </a:rPr>
              <a:t>32/64</a:t>
            </a:r>
            <a:r>
              <a:rPr lang="zh-CN" altLang="en-US" sz="2800" spc="-1" dirty="0">
                <a:solidFill>
                  <a:srgbClr val="000000"/>
                </a:solidFill>
                <a:latin typeface="Trebuchet MS"/>
              </a:rPr>
              <a:t>等等）</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从 </a:t>
            </a:r>
            <a:r>
              <a:rPr lang="en-US" sz="3200" b="0" strike="noStrike" spc="-1" dirty="0">
                <a:solidFill>
                  <a:srgbClr val="000000"/>
                </a:solidFill>
                <a:latin typeface="Trebuchet MS"/>
              </a:rPr>
              <a:t>OpenCL v1.1 </a:t>
            </a:r>
            <a:r>
              <a:rPr lang="zh-CN" altLang="en-US" sz="3200" b="0" strike="noStrike" spc="-1" dirty="0">
                <a:solidFill>
                  <a:srgbClr val="000000"/>
                </a:solidFill>
                <a:latin typeface="Trebuchet MS"/>
              </a:rPr>
              <a:t>开始，一旦一个核函数（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）针对某一个特定设备进行了构建，你就可以</a:t>
            </a:r>
            <a:r>
              <a:rPr lang="zh-CN" altLang="en-US" sz="3200" b="0" strike="noStrike" spc="-1" dirty="0">
                <a:solidFill>
                  <a:srgbClr val="C0504D"/>
                </a:solidFill>
                <a:latin typeface="Trebuchet MS"/>
              </a:rPr>
              <a:t>发现所用的工作组规模（</a:t>
            </a:r>
            <a:r>
              <a:rPr lang="en-US" altLang="zh-CN" sz="3200" spc="-1" dirty="0">
                <a:solidFill>
                  <a:srgbClr val="C0504D"/>
                </a:solidFill>
                <a:latin typeface="Trebuchet MS"/>
              </a:rPr>
              <a:t> preferred Work-Group size </a:t>
            </a:r>
            <a:r>
              <a:rPr lang="zh-CN" altLang="en-US" sz="3200" b="0" strike="noStrike" spc="-1" dirty="0">
                <a:solidFill>
                  <a:srgbClr val="C0504D"/>
                </a:solidFill>
                <a:latin typeface="Trebuchet MS"/>
              </a:rPr>
              <a:t>）</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一定要将工作项的综述精确地填补（</a:t>
            </a:r>
            <a:r>
              <a:rPr lang="en-US" altLang="zh-CN" sz="2800" b="0" strike="noStrike" spc="-1" dirty="0">
                <a:solidFill>
                  <a:srgbClr val="000000"/>
                </a:solidFill>
                <a:latin typeface="Trebuchet MS"/>
              </a:rPr>
              <a:t>pad</a:t>
            </a:r>
            <a:r>
              <a:rPr lang="zh-CN" altLang="en-US" sz="2800" b="0" strike="noStrike" spc="-1" dirty="0">
                <a:solidFill>
                  <a:srgbClr val="000000"/>
                </a:solidFill>
                <a:latin typeface="Trebuchet MS"/>
              </a:rPr>
              <a:t>）到这个数目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再次强调，不同设备就会有差异</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的运行时环境（</a:t>
            </a:r>
            <a:r>
              <a:rPr lang="en-US" altLang="zh-CN" sz="3200" b="0" strike="noStrike" spc="-1" dirty="0">
                <a:solidFill>
                  <a:srgbClr val="000000"/>
                </a:solidFill>
                <a:latin typeface="Trebuchet MS"/>
              </a:rPr>
              <a:t>run-time</a:t>
            </a:r>
            <a:r>
              <a:rPr lang="zh-CN" altLang="en-US" sz="3200" b="0" strike="noStrike" spc="-1" dirty="0">
                <a:solidFill>
                  <a:srgbClr val="000000"/>
                </a:solidFill>
                <a:latin typeface="Trebuchet MS"/>
              </a:rPr>
              <a:t>）会运行一次来替你选择良好的</a:t>
            </a:r>
            <a:r>
              <a:rPr lang="en-US" sz="3200" b="0" strike="noStrike" spc="-1" dirty="0">
                <a:solidFill>
                  <a:srgbClr val="000000"/>
                </a:solidFill>
                <a:latin typeface="Trebuchet MS"/>
              </a:rPr>
              <a:t> </a:t>
            </a:r>
            <a:r>
              <a:rPr lang="en-US" sz="3200" b="0" strike="noStrike" spc="-1" dirty="0" err="1">
                <a:solidFill>
                  <a:srgbClr val="000000"/>
                </a:solidFill>
                <a:latin typeface="Trebuchet MS"/>
              </a:rPr>
              <a:t>EnqueueNDRangeKernel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维度（</a:t>
            </a:r>
            <a:r>
              <a:rPr lang="en-US" altLang="zh-CN" sz="3200" b="0" strike="noStrike" spc="-1" dirty="0">
                <a:solidFill>
                  <a:srgbClr val="000000"/>
                </a:solidFill>
                <a:latin typeface="Trebuchet MS"/>
              </a:rPr>
              <a:t>dimension</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当然会有各种不同结果了</a:t>
            </a:r>
            <a:endParaRPr lang="en-US" sz="2800" b="0" strike="noStrike" spc="-1" dirty="0">
              <a:latin typeface="Arial"/>
            </a:endParaRPr>
          </a:p>
          <a:p>
            <a:pPr>
              <a:lnSpc>
                <a:spcPct val="100000"/>
              </a:lnSpc>
            </a:pPr>
            <a:endParaRPr lang="en-US" sz="2800" b="0" strike="noStrike" spc="-1" dirty="0">
              <a:latin typeface="Arial"/>
            </a:endParaRPr>
          </a:p>
          <a:p>
            <a:pPr marL="343080" indent="-342360">
              <a:lnSpc>
                <a:spcPct val="110000"/>
              </a:lnSpc>
              <a:spcBef>
                <a:spcPts val="760"/>
              </a:spcBef>
              <a:buClr>
                <a:srgbClr val="C0504D"/>
              </a:buClr>
              <a:buFont typeface="Arial"/>
              <a:buChar char="•"/>
            </a:pPr>
            <a:r>
              <a:rPr lang="zh-CN" altLang="en-US" sz="3800" b="1" strike="noStrike" spc="-1" dirty="0">
                <a:solidFill>
                  <a:srgbClr val="C0504D"/>
                </a:solidFill>
                <a:latin typeface="Trebuchet MS"/>
              </a:rPr>
              <a:t>你的开发过程（</a:t>
            </a:r>
            <a:r>
              <a:rPr lang="en-US" altLang="zh-CN" sz="3800" b="1" spc="-1" dirty="0">
                <a:solidFill>
                  <a:srgbClr val="C0504D"/>
                </a:solidFill>
                <a:latin typeface="Trebuchet MS"/>
              </a:rPr>
              <a:t> mileage </a:t>
            </a:r>
            <a:r>
              <a:rPr lang="zh-CN" altLang="en-US" sz="3800" b="1" strike="noStrike" spc="-1" dirty="0">
                <a:solidFill>
                  <a:srgbClr val="C0504D"/>
                </a:solidFill>
                <a:latin typeface="Trebuchet MS"/>
              </a:rPr>
              <a:t>）可能有变化</a:t>
            </a:r>
            <a:r>
              <a:rPr lang="zh-CN" altLang="en-US" sz="3800" b="0" strike="noStrike" spc="-1" dirty="0">
                <a:solidFill>
                  <a:srgbClr val="000000"/>
                </a:solidFill>
                <a:latin typeface="Trebuchet MS"/>
              </a:rPr>
              <a:t>，最好的策略是写具有</a:t>
            </a:r>
            <a:r>
              <a:rPr lang="zh-CN" altLang="en-US" sz="3800" b="1" i="1" spc="-1" dirty="0">
                <a:solidFill>
                  <a:srgbClr val="8064A2"/>
                </a:solidFill>
                <a:latin typeface="Trebuchet MS"/>
              </a:rPr>
              <a:t>适应性（</a:t>
            </a:r>
            <a:r>
              <a:rPr lang="en-US" altLang="zh-CN" sz="3800" b="1" i="1" spc="-1" dirty="0">
                <a:solidFill>
                  <a:srgbClr val="8064A2"/>
                </a:solidFill>
                <a:latin typeface="Trebuchet MS"/>
              </a:rPr>
              <a:t>adaptive</a:t>
            </a:r>
            <a:r>
              <a:rPr lang="zh-CN" altLang="en-US" sz="3800" b="1" i="1" spc="-1" dirty="0">
                <a:solidFill>
                  <a:srgbClr val="8064A2"/>
                </a:solidFill>
                <a:latin typeface="Trebuchet MS"/>
              </a:rPr>
              <a:t>）</a:t>
            </a:r>
            <a:r>
              <a:rPr lang="zh-CN" altLang="en-US" sz="3800" b="0" strike="noStrike" spc="-1" dirty="0">
                <a:solidFill>
                  <a:srgbClr val="000000"/>
                </a:solidFill>
                <a:latin typeface="Trebuchet MS"/>
              </a:rPr>
              <a:t>的代码，使之在运行时（</a:t>
            </a:r>
            <a:r>
              <a:rPr lang="en-US" altLang="zh-CN" sz="3800" b="0" strike="noStrike" spc="-1" dirty="0">
                <a:solidFill>
                  <a:srgbClr val="000000"/>
                </a:solidFill>
                <a:latin typeface="Trebuchet MS"/>
              </a:rPr>
              <a:t>run-time</a:t>
            </a:r>
            <a:r>
              <a:rPr lang="zh-CN" altLang="en-US" sz="3800" b="0" strike="noStrike" spc="-1" dirty="0">
                <a:solidFill>
                  <a:srgbClr val="000000"/>
                </a:solidFill>
                <a:latin typeface="Trebuchet MS"/>
              </a:rPr>
              <a:t>）来作出决定</a:t>
            </a:r>
            <a:endParaRPr lang="en-US" sz="3800" b="0" strike="noStrike" spc="-1" dirty="0">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继续微调优化</a:t>
            </a:r>
            <a:endParaRPr lang="en-US" altLang="zh-CN" sz="4400" b="0" strike="noStrike" spc="-1" dirty="0">
              <a:solidFill>
                <a:srgbClr val="000000"/>
              </a:solidFill>
              <a:latin typeface="Trebuchet MS"/>
            </a:endParaRPr>
          </a:p>
          <a:p>
            <a:pPr algn="ctr">
              <a:lnSpc>
                <a:spcPct val="100000"/>
              </a:lnSpc>
            </a:pPr>
            <a:r>
              <a:rPr lang="zh-CN" altLang="en-US" sz="3000" spc="-1" dirty="0">
                <a:solidFill>
                  <a:srgbClr val="000000"/>
                </a:solidFill>
                <a:latin typeface="Trebuchet MS"/>
              </a:rPr>
              <a:t>一些需要考虑的常见问题</a:t>
            </a:r>
            <a:endParaRPr lang="en-US" sz="3000" b="0" strike="noStrike" spc="-1" dirty="0">
              <a:solidFill>
                <a:srgbClr val="000000"/>
              </a:solidFill>
              <a:latin typeface="Trebuchet MS"/>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分块规模（</a:t>
            </a:r>
            <a:r>
              <a:rPr lang="en-US" altLang="zh-CN" sz="3200" spc="-1" dirty="0">
                <a:solidFill>
                  <a:srgbClr val="000000"/>
                </a:solidFill>
                <a:latin typeface="Trebuchet MS"/>
              </a:rPr>
              <a:t> Tiling size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工作组规模</a:t>
            </a:r>
            <a:r>
              <a:rPr lang="en-US" sz="3200" b="0" strike="noStrike" spc="-1" dirty="0">
                <a:solidFill>
                  <a:srgbClr val="000000"/>
                </a:solidFill>
                <a:latin typeface="Trebuchet MS"/>
              </a:rPr>
              <a:t>work-group sizes, </a:t>
            </a:r>
            <a:r>
              <a:rPr lang="zh-CN" altLang="en-US" sz="3200" b="0" strike="noStrike" spc="-1" dirty="0">
                <a:solidFill>
                  <a:srgbClr val="000000"/>
                </a:solidFill>
                <a:latin typeface="Trebuchet MS"/>
              </a:rPr>
              <a:t>维度</a:t>
            </a:r>
            <a:r>
              <a:rPr lang="en-US" sz="3200" b="0" strike="noStrike" spc="-1" dirty="0">
                <a:solidFill>
                  <a:srgbClr val="000000"/>
                </a:solidFill>
                <a:latin typeface="Trebuchet MS"/>
              </a:rPr>
              <a:t>dimensionality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针对分块算法（</a:t>
            </a:r>
            <a:r>
              <a:rPr lang="en-US" sz="2800" b="0" strike="noStrike" spc="-1" dirty="0">
                <a:solidFill>
                  <a:srgbClr val="000000"/>
                </a:solidFill>
                <a:latin typeface="Trebuchet MS"/>
              </a:rPr>
              <a:t>block-based algorithms</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比如矩阵乘法</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不同设备可能在不同的分块规模上能跑得更快</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latin typeface="Arial"/>
              </a:rPr>
              <a:t>数据布局（</a:t>
            </a:r>
            <a:r>
              <a:rPr lang="en-US" altLang="zh-CN" sz="3200" spc="-1" dirty="0">
                <a:solidFill>
                  <a:srgbClr val="000000"/>
                </a:solidFill>
                <a:latin typeface="Trebuchet MS"/>
              </a:rPr>
              <a:t> Data layout </a:t>
            </a:r>
            <a:r>
              <a:rPr lang="zh-CN" altLang="en-US" sz="3200" b="0" strike="noStrike" spc="-1" dirty="0">
                <a:latin typeface="Arial"/>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结构体的数组</a:t>
            </a:r>
            <a:r>
              <a:rPr lang="en-US" sz="2800" b="0" strike="noStrike" spc="-1" dirty="0">
                <a:solidFill>
                  <a:srgbClr val="000000"/>
                </a:solidFill>
                <a:latin typeface="Trebuchet MS"/>
              </a:rPr>
              <a:t>Array of Structures </a:t>
            </a:r>
            <a:r>
              <a:rPr lang="zh-CN" altLang="en-US" sz="2800" b="0" strike="noStrike" spc="-1" dirty="0">
                <a:solidFill>
                  <a:srgbClr val="000000"/>
                </a:solidFill>
                <a:latin typeface="Trebuchet MS"/>
              </a:rPr>
              <a:t>或者 数组的结构体 </a:t>
            </a:r>
            <a:r>
              <a:rPr lang="en-US" sz="2800" b="0" strike="noStrike" spc="-1" dirty="0">
                <a:solidFill>
                  <a:srgbClr val="000000"/>
                </a:solidFill>
                <a:latin typeface="Trebuchet MS"/>
              </a:rPr>
              <a:t>Structure of Arrays (</a:t>
            </a:r>
            <a:r>
              <a:rPr lang="en-US" sz="2800" b="0" strike="noStrike" spc="-1" dirty="0" err="1">
                <a:solidFill>
                  <a:srgbClr val="000000"/>
                </a:solidFill>
                <a:latin typeface="Trebuchet MS"/>
              </a:rPr>
              <a:t>AoS</a:t>
            </a:r>
            <a:r>
              <a:rPr lang="en-US" sz="2800" b="0" strike="noStrike" spc="-1" dirty="0">
                <a:solidFill>
                  <a:srgbClr val="000000"/>
                </a:solidFill>
                <a:latin typeface="Trebuchet MS"/>
              </a:rPr>
              <a:t> vs. </a:t>
            </a:r>
            <a:r>
              <a:rPr lang="en-US" sz="2800" b="0" strike="noStrike" spc="-1" dirty="0" err="1">
                <a:solidFill>
                  <a:srgbClr val="000000"/>
                </a:solidFill>
                <a:latin typeface="Trebuchet MS"/>
              </a:rPr>
              <a:t>SoA</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按列 </a:t>
            </a:r>
            <a:r>
              <a:rPr lang="en-US" sz="2800" b="0" strike="noStrike" spc="-1" dirty="0">
                <a:solidFill>
                  <a:srgbClr val="000000"/>
                </a:solidFill>
                <a:latin typeface="Trebuchet MS"/>
              </a:rPr>
              <a:t>Column </a:t>
            </a:r>
            <a:r>
              <a:rPr lang="zh-CN" altLang="en-US" sz="2800" b="0" strike="noStrike" spc="-1" dirty="0">
                <a:solidFill>
                  <a:srgbClr val="000000"/>
                </a:solidFill>
                <a:latin typeface="Trebuchet MS"/>
              </a:rPr>
              <a:t>或者按</a:t>
            </a:r>
            <a:r>
              <a:rPr lang="en-US" sz="2800" b="0" strike="noStrike" spc="-1" dirty="0">
                <a:solidFill>
                  <a:srgbClr val="000000"/>
                </a:solidFill>
                <a:latin typeface="Trebuchet MS"/>
              </a:rPr>
              <a:t> Row</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缓存 </a:t>
            </a:r>
            <a:r>
              <a:rPr lang="en-US" sz="3200" b="0" strike="noStrike" spc="-1" dirty="0">
                <a:solidFill>
                  <a:srgbClr val="000000"/>
                </a:solidFill>
                <a:latin typeface="Trebuchet MS"/>
              </a:rPr>
              <a:t>Caching </a:t>
            </a:r>
            <a:r>
              <a:rPr lang="zh-CN" altLang="en-US" sz="3200" b="0" strike="noStrike" spc="-1" dirty="0">
                <a:solidFill>
                  <a:srgbClr val="000000"/>
                </a:solidFill>
                <a:latin typeface="Trebuchet MS"/>
              </a:rPr>
              <a:t>和预读取</a:t>
            </a:r>
            <a:r>
              <a:rPr lang="en-US" sz="3200" b="0" strike="noStrike" spc="-1" dirty="0">
                <a:solidFill>
                  <a:srgbClr val="000000"/>
                </a:solidFill>
                <a:latin typeface="Trebuchet MS"/>
              </a:rPr>
              <a:t>prefetching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是否使用局部内存</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额外的加载存储辅助硬件缓存</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 </a:t>
            </a:r>
            <a:r>
              <a:rPr lang="en-US" sz="3200" b="0" strike="noStrike" spc="-1" dirty="0">
                <a:solidFill>
                  <a:srgbClr val="000000"/>
                </a:solidFill>
                <a:latin typeface="Trebuchet MS"/>
              </a:rPr>
              <a:t>Work-item / </a:t>
            </a:r>
            <a:r>
              <a:rPr lang="zh-CN" altLang="en-US" sz="3200" b="0" strike="noStrike" spc="-1" dirty="0">
                <a:solidFill>
                  <a:srgbClr val="000000"/>
                </a:solidFill>
                <a:latin typeface="Trebuchet MS"/>
              </a:rPr>
              <a:t>工作组 </a:t>
            </a:r>
            <a:r>
              <a:rPr lang="en-US" sz="3200" b="0" strike="noStrike" spc="-1" dirty="0">
                <a:solidFill>
                  <a:srgbClr val="000000"/>
                </a:solidFill>
                <a:latin typeface="Trebuchet MS"/>
              </a:rPr>
              <a:t>work-group </a:t>
            </a:r>
            <a:r>
              <a:rPr lang="zh-CN" altLang="en-US" sz="3200" b="0" strike="noStrike" spc="-1" dirty="0">
                <a:solidFill>
                  <a:srgbClr val="000000"/>
                </a:solidFill>
                <a:latin typeface="Trebuchet MS"/>
              </a:rPr>
              <a:t>的数据映射 </a:t>
            </a:r>
            <a:r>
              <a:rPr lang="en-US" sz="3200" b="0" strike="noStrike" spc="-1" dirty="0">
                <a:solidFill>
                  <a:srgbClr val="000000"/>
                </a:solidFill>
                <a:latin typeface="Trebuchet MS"/>
              </a:rPr>
              <a:t>data mapping</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与数据布局相关</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以及如何将工作并行化（</a:t>
            </a:r>
            <a:r>
              <a:rPr lang="en-US" altLang="zh-CN" sz="2800" spc="-1" dirty="0">
                <a:solidFill>
                  <a:srgbClr val="000000"/>
                </a:solidFill>
                <a:latin typeface="Trebuchet MS"/>
              </a:rPr>
              <a:t> parallelize the work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针对特定运算的微调（</a:t>
            </a:r>
            <a:r>
              <a:rPr lang="en-US" altLang="zh-CN" sz="3200" spc="-1" dirty="0">
                <a:solidFill>
                  <a:srgbClr val="000000"/>
                </a:solidFill>
                <a:latin typeface="Trebuchet MS"/>
              </a:rPr>
              <a:t>Operation-specific tuning</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具体硬件差别 </a:t>
            </a:r>
            <a:r>
              <a:rPr lang="en-US" sz="2800" b="0" strike="noStrike" spc="-1" dirty="0">
                <a:solidFill>
                  <a:srgbClr val="000000"/>
                </a:solidFill>
                <a:latin typeface="Trebuchet MS"/>
              </a:rPr>
              <a:t>Specific hardware differences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内置三角函数或者特殊函数的硬件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双精度、单精度、半精度的选择</a:t>
            </a:r>
            <a:endParaRPr lang="en-US" sz="2800" b="0" strike="noStrike" spc="-1" dirty="0">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这部分的内容参考资料 </a:t>
            </a:r>
            <a:r>
              <a:rPr lang="en-US" sz="1600" b="0" strike="noStrike" spc="-1" dirty="0">
                <a:solidFill>
                  <a:srgbClr val="4F81BD"/>
                </a:solidFill>
                <a:latin typeface="Trebuchet MS"/>
                <a:ea typeface="DejaVu Sans"/>
              </a:rPr>
              <a:t>Zhang, Sinclair II and </a:t>
            </a:r>
            <a:r>
              <a:rPr lang="en-US" sz="1600" b="0" strike="noStrike" spc="-1" dirty="0" err="1">
                <a:solidFill>
                  <a:srgbClr val="4F81BD"/>
                </a:solidFill>
                <a:latin typeface="Trebuchet MS"/>
                <a:ea typeface="DejaVu Sans"/>
              </a:rPr>
              <a:t>Chien</a:t>
            </a:r>
            <a:r>
              <a:rPr lang="en-US" sz="1600" b="0" strike="noStrike" spc="-1" dirty="0">
                <a:solidFill>
                  <a:srgbClr val="4F81BD"/>
                </a:solidFill>
                <a:latin typeface="Trebuchet MS"/>
                <a:ea typeface="DejaVu Sans"/>
              </a:rPr>
              <a:t>: Improving Performance Portability in OpenCL Programs – ISC13</a:t>
            </a:r>
            <a:endParaRPr lang="en-US" sz="1600" b="0" strike="noStrike" spc="-1" dirty="0">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自动优化</a:t>
            </a:r>
            <a:endParaRPr lang="en-US" sz="4400" b="0" strike="noStrike" spc="-1" dirty="0">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Q: </a:t>
            </a:r>
            <a:r>
              <a:rPr lang="zh-CN" altLang="en-US" sz="3200" b="0" strike="noStrike" spc="-1" dirty="0">
                <a:solidFill>
                  <a:srgbClr val="000000"/>
                </a:solidFill>
                <a:latin typeface="Trebuchet MS"/>
              </a:rPr>
              <a:t>你怎么知道你的程度的最优参数值是多少呢？</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比如最优的工作组规模是多少？</a:t>
            </a:r>
            <a:endParaRPr lang="en-US" sz="2800" b="0" strike="noStrike" spc="-1" dirty="0">
              <a:latin typeface="Arial"/>
            </a:endParaRPr>
          </a:p>
          <a:p>
            <a:pPr>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A: </a:t>
            </a:r>
            <a:r>
              <a:rPr lang="zh-CN" altLang="en-US" sz="3200" b="0" strike="noStrike" spc="-1" dirty="0">
                <a:solidFill>
                  <a:srgbClr val="000000"/>
                </a:solidFill>
                <a:latin typeface="Trebuchet MS"/>
              </a:rPr>
              <a:t>全都试一遍！</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或者选择一个比较仔细挑选过的子集来尝试</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这就是自动优化发挥作用的时候了</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遍历各种不同的参数组合，然后优化调整程序的运行时间。</a:t>
            </a:r>
            <a:endParaRPr lang="en-US" sz="2800" b="0" strike="noStrike" spc="-1" dirty="0">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sz="4400" b="0" strike="noStrike" spc="-1" dirty="0">
                <a:solidFill>
                  <a:srgbClr val="000000"/>
                </a:solidFill>
                <a:latin typeface="Trebuchet MS"/>
              </a:rPr>
              <a:t>- Flamingo</a:t>
            </a:r>
            <a:endParaRPr lang="en-US" sz="4400" b="0" strike="noStrike" spc="-1" dirty="0">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u="sng" strike="noStrike" spc="-1" dirty="0">
                <a:solidFill>
                  <a:srgbClr val="0000FF"/>
                </a:solidFill>
                <a:uFillTx/>
                <a:latin typeface="Trebuchet MS"/>
                <a:hlinkClick r:id="rId2"/>
              </a:rPr>
              <a:t>http://mistymountain.co.uk/flamingo/</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Python </a:t>
            </a:r>
            <a:r>
              <a:rPr lang="zh-CN" altLang="en-US" sz="3200" b="0" strike="noStrike" spc="-1" dirty="0">
                <a:solidFill>
                  <a:srgbClr val="000000"/>
                </a:solidFill>
                <a:latin typeface="Trebuchet MS"/>
              </a:rPr>
              <a:t>程序，将你的代码噫不同参数进行编译，计算出最优组合来使用</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写一个简单的配置文件，然后 </a:t>
            </a:r>
            <a:r>
              <a:rPr lang="en-US" altLang="zh-CN" sz="3200" b="0" strike="noStrike" spc="-1" dirty="0">
                <a:solidFill>
                  <a:srgbClr val="000000"/>
                </a:solidFill>
                <a:latin typeface="Trebuchet MS"/>
              </a:rPr>
              <a:t>Flamingo </a:t>
            </a:r>
            <a:r>
              <a:rPr lang="zh-CN" altLang="en-US" sz="3200" b="0" strike="noStrike" spc="-1" dirty="0">
                <a:solidFill>
                  <a:srgbClr val="000000"/>
                </a:solidFill>
                <a:latin typeface="Trebuchet MS"/>
              </a:rPr>
              <a:t>就会使用不同参数值来运行你的代码，返回最佳组合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注意：适当缩放你的问题，避免在坏参数上浪费时间（比如可以更少循环等等）</a:t>
            </a:r>
            <a:endParaRPr lang="en-US" sz="32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样例：自动优化（</a:t>
            </a:r>
            <a:r>
              <a:rPr lang="en-US" altLang="zh-CN" sz="4400" spc="-1" dirty="0">
                <a:solidFill>
                  <a:srgbClr val="000000"/>
                </a:solidFill>
                <a:latin typeface="Trebuchet MS"/>
              </a:rPr>
              <a:t>Auto Tuning</a:t>
            </a:r>
            <a:r>
              <a:rPr lang="zh-CN" altLang="en-US" sz="4400" spc="-1" dirty="0">
                <a:solidFill>
                  <a:srgbClr val="000000"/>
                </a:solidFill>
                <a:latin typeface="Trebuchet MS"/>
              </a:rPr>
              <a:t>）</a:t>
            </a:r>
            <a:endParaRPr lang="en-US" altLang="zh-CN" sz="4400" spc="-1" dirty="0"/>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D2Q9 Lattice-Boltzmann </a:t>
            </a:r>
            <a:r>
              <a:rPr lang="zh-CN" altLang="en-US" sz="3200" spc="-1" dirty="0">
                <a:solidFill>
                  <a:srgbClr val="000000"/>
                </a:solidFill>
                <a:latin typeface="Trebuchet MS"/>
              </a:rPr>
              <a:t>晶格玻尔兹曼</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对于一个指定设备</a:t>
            </a:r>
            <a:r>
              <a:rPr lang="en-US" altLang="zh-CN" sz="3200" spc="-1" dirty="0">
                <a:solidFill>
                  <a:srgbClr val="000000"/>
                </a:solidFill>
                <a:latin typeface="Trebuchet MS"/>
              </a:rPr>
              <a:t>(NVIDIA Tesla M2050)?</a:t>
            </a:r>
            <a:r>
              <a:rPr lang="zh-CN" altLang="en-US" sz="3200" b="0" strike="noStrike" spc="-1" dirty="0">
                <a:solidFill>
                  <a:srgbClr val="000000"/>
                </a:solidFill>
                <a:latin typeface="Trebuchet MS"/>
              </a:rPr>
              <a:t>和一个指定的问题规模</a:t>
            </a:r>
            <a:r>
              <a:rPr lang="en-US" altLang="zh-CN" sz="3200" spc="-1" dirty="0">
                <a:solidFill>
                  <a:srgbClr val="000000"/>
                </a:solidFill>
                <a:latin typeface="Trebuchet MS"/>
              </a:rPr>
              <a:t>(3000x2000)</a:t>
            </a:r>
            <a:r>
              <a:rPr lang="zh-CN" altLang="en-US" sz="3200" b="0" strike="noStrike" spc="-1" dirty="0">
                <a:solidFill>
                  <a:srgbClr val="000000"/>
                </a:solidFill>
                <a:latin typeface="Trebuchet MS"/>
              </a:rPr>
              <a:t>来说，什么是最好的工作组规模</a:t>
            </a:r>
            <a:r>
              <a:rPr lang="zh-CN" altLang="en-US" sz="3200" spc="-1" dirty="0">
                <a:solidFill>
                  <a:srgbClr val="000000"/>
                </a:solidFill>
                <a:latin typeface="Trebuchet MS"/>
              </a:rPr>
              <a:t>（</a:t>
            </a:r>
            <a:r>
              <a:rPr lang="en-US" altLang="zh-CN" sz="3200" spc="-1" dirty="0">
                <a:solidFill>
                  <a:srgbClr val="000000"/>
                </a:solidFill>
                <a:latin typeface="Trebuchet MS"/>
              </a:rPr>
              <a:t>work-group size </a:t>
            </a:r>
            <a:r>
              <a:rPr lang="zh-CN" altLang="en-US" sz="3200"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C0504D"/>
                </a:solidFill>
                <a:latin typeface="Trebuchet MS"/>
                <a:ea typeface="DejaVu Sans"/>
              </a:rPr>
              <a:t>运行时间，越低越好</a:t>
            </a:r>
            <a:endParaRPr lang="en-US" sz="1800" b="0" strike="noStrike" spc="-1" dirty="0">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a:t>
            </a:r>
            <a:r>
              <a:rPr lang="zh-CN" altLang="en-US" sz="3600" b="0" strike="noStrike" spc="-1" dirty="0">
                <a:solidFill>
                  <a:srgbClr val="000000"/>
                </a:solidFill>
                <a:latin typeface="Trebuchet MS"/>
              </a:rPr>
              <a:t>优化矩阵乘法</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理解 </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a:t>
            </a:r>
            <a:r>
              <a:rPr lang="en-US" altLang="zh-CN" sz="2800" b="0" strike="noStrike" spc="-1" dirty="0">
                <a:solidFill>
                  <a:srgbClr val="000000"/>
                </a:solidFill>
                <a:latin typeface="Trebuchet MS"/>
              </a:rPr>
              <a:t>L </a:t>
            </a:r>
            <a:r>
              <a:rPr lang="zh-CN" altLang="en-US" sz="2800" b="0" strike="noStrike" spc="-1" dirty="0">
                <a:solidFill>
                  <a:srgbClr val="000000"/>
                </a:solidFill>
                <a:latin typeface="Trebuchet MS"/>
              </a:rPr>
              <a:t>中的 可移植性能（</a:t>
            </a:r>
            <a:r>
              <a:rPr lang="en-US" altLang="zh-CN" sz="2800" spc="-1" dirty="0">
                <a:solidFill>
                  <a:srgbClr val="000000"/>
                </a:solidFill>
                <a:latin typeface="Trebuchet MS"/>
              </a:rPr>
              <a:t> portable performance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一步步优化矩阵乘法，保留中间版本，跟踪性能提升</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在自行优化完成后，学习一下针对 </a:t>
            </a:r>
            <a:r>
              <a:rPr lang="en-US" altLang="zh-CN" sz="2800" b="0" strike="noStrike" spc="-1" dirty="0">
                <a:solidFill>
                  <a:srgbClr val="000000"/>
                </a:solidFill>
                <a:latin typeface="Trebuchet MS"/>
              </a:rPr>
              <a:t>NVIDIA GPU </a:t>
            </a:r>
            <a:r>
              <a:rPr lang="zh-CN" altLang="en-US" sz="2800" b="0" strike="noStrike" spc="-1" dirty="0">
                <a:solidFill>
                  <a:srgbClr val="000000"/>
                </a:solidFill>
                <a:latin typeface="Trebuchet MS"/>
              </a:rPr>
              <a:t>优化的分块解决方案。将这些技术用到你自己的代码中来优化未来的性能表现。</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最后一步，回头去写一个简单的程序，使之具有可适应性，无论在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还是 </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上运行都能够提供最佳结果。</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一份验证信息证明矩阵乘法计算正确</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报告运行时间以及算力表现</a:t>
            </a:r>
            <a:r>
              <a:rPr lang="en-US" altLang="zh-CN" sz="2800" b="0" strike="noStrike" spc="-1">
                <a:solidFill>
                  <a:srgbClr val="000000"/>
                </a:solidFill>
                <a:latin typeface="Trebuchet MS"/>
              </a:rPr>
              <a:t>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dirty="0" err="1">
                          <a:solidFill>
                            <a:srgbClr val="000000"/>
                          </a:solidFill>
                          <a:latin typeface="Trebuchet MS"/>
                        </a:rPr>
                        <a:t>课程</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可移植性</a:t>
                      </a:r>
                      <a:r>
                        <a:rPr lang="en-US" altLang="zh-CN" sz="1400" b="0" strike="noStrike" spc="-1" dirty="0">
                          <a:solidFill>
                            <a:srgbClr val="000000"/>
                          </a:solidFill>
                          <a:latin typeface="Trebuchet MS"/>
                        </a:rPr>
                        <a:t>（portable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2676407674"/>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dirty="0">
                <a:solidFill>
                  <a:srgbClr val="000000"/>
                </a:solidFill>
                <a:latin typeface="Trebuchet MS"/>
              </a:rPr>
              <a:t>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20534</TotalTime>
  <Words>28873</Words>
  <Application>Microsoft Office PowerPoint</Application>
  <PresentationFormat>全屏显示(4:3)</PresentationFormat>
  <Paragraphs>3724</Paragraphs>
  <Slides>275</Slides>
  <Notes>16</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1472</cp:revision>
  <dcterms:created xsi:type="dcterms:W3CDTF">2013-06-29T14:06:29Z</dcterms:created>
  <dcterms:modified xsi:type="dcterms:W3CDTF">2019-08-05T10:00:13Z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